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330" r:id="rId4"/>
    <p:sldId id="257" r:id="rId5"/>
    <p:sldId id="266" r:id="rId6"/>
    <p:sldId id="262" r:id="rId7"/>
    <p:sldId id="273" r:id="rId8"/>
    <p:sldId id="265" r:id="rId9"/>
    <p:sldId id="269" r:id="rId10"/>
    <p:sldId id="270" r:id="rId11"/>
    <p:sldId id="271" r:id="rId12"/>
    <p:sldId id="272" r:id="rId13"/>
    <p:sldId id="274" r:id="rId14"/>
    <p:sldId id="275" r:id="rId15"/>
    <p:sldId id="278" r:id="rId16"/>
    <p:sldId id="280" r:id="rId17"/>
    <p:sldId id="281" r:id="rId18"/>
    <p:sldId id="283" r:id="rId19"/>
    <p:sldId id="284" r:id="rId20"/>
    <p:sldId id="285" r:id="rId21"/>
    <p:sldId id="282" r:id="rId22"/>
    <p:sldId id="286" r:id="rId23"/>
    <p:sldId id="299" r:id="rId24"/>
    <p:sldId id="289" r:id="rId25"/>
    <p:sldId id="293" r:id="rId26"/>
    <p:sldId id="294" r:id="rId27"/>
    <p:sldId id="292" r:id="rId28"/>
    <p:sldId id="333" r:id="rId29"/>
    <p:sldId id="331" r:id="rId30"/>
    <p:sldId id="332" r:id="rId31"/>
    <p:sldId id="300" r:id="rId32"/>
    <p:sldId id="301" r:id="rId33"/>
    <p:sldId id="305" r:id="rId34"/>
    <p:sldId id="314" r:id="rId35"/>
    <p:sldId id="315" r:id="rId36"/>
    <p:sldId id="306" r:id="rId37"/>
    <p:sldId id="307" r:id="rId38"/>
    <p:sldId id="308" r:id="rId39"/>
    <p:sldId id="334" r:id="rId40"/>
    <p:sldId id="317" r:id="rId41"/>
    <p:sldId id="318" r:id="rId42"/>
    <p:sldId id="319" r:id="rId43"/>
    <p:sldId id="320" r:id="rId44"/>
    <p:sldId id="335" r:id="rId45"/>
    <p:sldId id="321" r:id="rId46"/>
    <p:sldId id="322" r:id="rId47"/>
    <p:sldId id="323" r:id="rId48"/>
    <p:sldId id="325" r:id="rId49"/>
    <p:sldId id="324" r:id="rId50"/>
    <p:sldId id="326" r:id="rId51"/>
    <p:sldId id="287" r:id="rId52"/>
    <p:sldId id="336" r:id="rId53"/>
    <p:sldId id="339" r:id="rId54"/>
    <p:sldId id="337" r:id="rId55"/>
    <p:sldId id="338" r:id="rId56"/>
    <p:sldId id="327" r:id="rId57"/>
    <p:sldId id="329" r:id="rId58"/>
    <p:sldId id="32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843A6-679B-4BEC-A372-FC7258F8B4B2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5EFB9-A42C-4461-A750-5F41461DCE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1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ED27-FE48-4522-9D3F-8175BF88E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2C0F3-FE9B-452C-ABA5-8C158B716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77391-AC56-47B2-9B66-BC21BA97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FF16-E000-4FC3-BCA3-CD902D7A2AB5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2C127-9C44-4F78-9036-E7237FED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7BAE-66DC-4409-8D49-65C37D92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9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E3A-7E58-4169-A6F3-3A31C28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1DC34A-3C3D-43D1-96DF-EE58F57F2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CD488-0888-4DDC-A1F3-9CD7E2474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CD1F8-8242-45E6-80D4-2D670F651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CB9E5-4584-4E7E-9221-69F247404BFF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644D1-62EF-4319-A8B4-993DF56E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4EADB-5155-4C16-BEAB-1228F144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5347-ECA1-4FF1-812F-C047A460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7A7AD-962E-4C06-B609-42469FD3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39E59-4AFA-45F4-AD02-59033FDF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EBE6-EE59-4685-8272-6A8FC84BA96B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43D1C-49F1-499E-9820-4E31DDA1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FE3F6-7CF3-4891-A5DA-C93AF86C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95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4502A-7485-4CD5-8479-1014C336A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A767F-A952-45AB-9293-F46D87515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54EC6-C756-4CF2-85FF-5834F4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2413-6234-4C98-A6BF-58D21AEB244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1B9F-5F81-4637-9709-CCEA8CF0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246F9-0918-4078-B7DC-306DCCA4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1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1205-DD8B-4FB8-96AB-9CB9AE96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8BFA-3015-422B-92C5-EC4A4B74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0ADB0-62CD-46EA-8B0F-7B42FEBD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E168-D44D-4DB2-9A0F-427E730F06B9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CE861-D070-4514-BD7D-AF269561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7FF8C-39B0-403B-A72C-A2745782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E5D2-CC79-42F1-8698-B6E196BBF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27400" cy="55092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47369-08E5-4B08-8D92-3D2BAC2B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ADC6-CFEC-412F-B3C4-6ED4EAAD614C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3BAE6-1614-42F9-AF75-CF5E0882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024C7-E3CB-4635-9316-3922715B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ACECCE-6865-42FC-AC31-FB6FF377AA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44291" y="364549"/>
            <a:ext cx="6809509" cy="55092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1004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6E10-2001-426A-96F5-57728D8E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49CB3-754B-4E7E-A47E-317B5A5E0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37FB5-8BBD-4C05-85F1-5E8C35C5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816C-8064-4CF2-B416-2608F2FD4174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F3D1B-95C0-498C-A264-F171112F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81A5-1C12-4FAC-8915-333B7C76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8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222A-1EC1-4C60-BF03-C1685C88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EE9CD-38BB-484B-B69D-EA1AC828D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31FA0-0812-4A46-AC7C-E12F25510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32595-718F-4B26-AD54-08918D0B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EF0E-4E20-44B2-A1EA-1BF45D483AA1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E3852-42DB-4B9F-8C4B-CC59C0A1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06A0E-8D75-4668-B130-B67048A0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8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A9C9-70A5-4CB9-8D27-8537BCFF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92B09-1533-48B0-958E-BFD126471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354AB-170C-4586-A562-6FCB031F2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36F37-01B3-42B9-A572-29E6BD568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E8DC8-EA07-4171-AE6D-9B6E734A8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6E319-4A32-41B5-8EDD-BB71B01A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A2FC-07EA-4B8C-A415-6504225FA546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854F8-E61C-4351-892D-AD394677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172C6-F9C4-4FB2-8BF6-2E3D9661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4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54D3-1CB1-465F-A941-2BEAF959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95DE3-64AF-42FA-8D0A-74E4F6A4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9EBF-633D-4761-A697-83BAC410A731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FAC38-BF8F-4D98-AE1A-F3BE6CD91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7032B-068B-4483-99B3-6755030A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62F8E7-19A2-4E55-B0B3-A7242F352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7C6AD-0E57-46EE-A0BB-4C9006C8A57F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BC1A3-9C3A-4DC6-8B66-B7FF4EFF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BA877-A48F-4F34-BE78-C3175927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4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2B79-5F5E-4776-BB6B-7D1466A2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CAF4-8A6E-473E-90C6-A1EC8949D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EA1CF-A229-46BB-9B4C-7A37EB84E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D6E0C-D5C1-463C-A3E4-7201239A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E1A-9C8A-4D37-AD3F-29324236AA1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EC9FD-78EE-4DA6-8AB6-0EFFB9BE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5F28A-47EC-4057-B491-B37744AE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6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7161A7-1035-4808-B874-AC3EDC862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12B70-E73B-4FF1-8778-05DD44B84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21D53-9EB2-4818-8F46-C884AFA49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F0DF6-6DEA-4E19-9F5F-59FE0E10F3F0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3FB7B-E2CC-4898-B702-A0AD401B5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6C688-0149-485B-8F06-CDF58B155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23D49-4DEC-4036-B7E0-457663300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29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it.ly/378pkA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6FB21F6-93BC-4517-B379-8ABC9E839829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4419600"/>
            <a:ext cx="12194487" cy="2438400"/>
            <a:chOff x="-6221" y="4572000"/>
            <a:chExt cx="11432332" cy="2286000"/>
          </a:xfrm>
        </p:grpSpPr>
        <p:pic>
          <p:nvPicPr>
            <p:cNvPr id="10" name="Picture 9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44282C79-4D91-4E77-88E5-03B20866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0111" y="4572000"/>
              <a:ext cx="2286000" cy="2286000"/>
            </a:xfrm>
            <a:prstGeom prst="rect">
              <a:avLst/>
            </a:prstGeom>
          </p:spPr>
        </p:pic>
        <p:pic>
          <p:nvPicPr>
            <p:cNvPr id="12" name="Picture 1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16557717-465E-4E5B-A79D-D8811795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21" y="4572000"/>
              <a:ext cx="2286000" cy="2286000"/>
            </a:xfrm>
            <a:prstGeom prst="rect">
              <a:avLst/>
            </a:prstGeom>
          </p:spPr>
        </p:pic>
        <p:pic>
          <p:nvPicPr>
            <p:cNvPr id="14" name="Picture 13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51A73C04-C79A-401D-AAFC-C273F932F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111" y="4572000"/>
              <a:ext cx="2286000" cy="2286000"/>
            </a:xfrm>
            <a:prstGeom prst="rect">
              <a:avLst/>
            </a:prstGeom>
          </p:spPr>
        </p:pic>
        <p:pic>
          <p:nvPicPr>
            <p:cNvPr id="16" name="Picture 15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064DE980-61D0-450B-AF3C-A4AF6AE71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111" y="4572000"/>
              <a:ext cx="2286000" cy="2286000"/>
            </a:xfrm>
            <a:prstGeom prst="rect">
              <a:avLst/>
            </a:prstGeom>
          </p:spPr>
        </p:pic>
        <p:pic>
          <p:nvPicPr>
            <p:cNvPr id="18" name="Picture 17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83D1EC21-6B32-433D-899C-CAB08790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111" y="4572000"/>
              <a:ext cx="2286000" cy="2286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887D2A-6D07-4404-8AC8-C639B1A1270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2192000" cy="2438400"/>
            <a:chOff x="0" y="0"/>
            <a:chExt cx="11430000" cy="2286000"/>
          </a:xfrm>
        </p:grpSpPr>
        <p:pic>
          <p:nvPicPr>
            <p:cNvPr id="20" name="Picture 19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046F793F-FE98-4589-8857-FC59D546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0"/>
              <a:ext cx="2286000" cy="2286000"/>
            </a:xfrm>
            <a:prstGeom prst="rect">
              <a:avLst/>
            </a:prstGeom>
          </p:spPr>
        </p:pic>
        <p:pic>
          <p:nvPicPr>
            <p:cNvPr id="22" name="Picture 21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71712F08-D44D-4751-A9FD-624C100FE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0"/>
              <a:ext cx="2286000" cy="2286000"/>
            </a:xfrm>
            <a:prstGeom prst="rect">
              <a:avLst/>
            </a:prstGeom>
          </p:spPr>
        </p:pic>
        <p:pic>
          <p:nvPicPr>
            <p:cNvPr id="24" name="Picture 23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0184E7C1-025E-4162-82F0-6381223C0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0"/>
              <a:ext cx="2286000" cy="2286000"/>
            </a:xfrm>
            <a:prstGeom prst="rect">
              <a:avLst/>
            </a:prstGeom>
          </p:spPr>
        </p:pic>
        <p:pic>
          <p:nvPicPr>
            <p:cNvPr id="26" name="Picture 25" descr="A picture containing x-ray film, blur&#10;&#10;Description automatically generated">
              <a:extLst>
                <a:ext uri="{FF2B5EF4-FFF2-40B4-BE49-F238E27FC236}">
                  <a16:creationId xmlns:a16="http://schemas.microsoft.com/office/drawing/2014/main" id="{686E5B00-FDF4-4E08-B699-1FB22F836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0"/>
              <a:ext cx="2286000" cy="2286000"/>
            </a:xfrm>
            <a:prstGeom prst="rect">
              <a:avLst/>
            </a:prstGeom>
          </p:spPr>
        </p:pic>
        <p:pic>
          <p:nvPicPr>
            <p:cNvPr id="28" name="Picture 27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FF5A952B-17BF-47AA-B061-80255D95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86000" cy="2286000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B54182F-3810-4616-A324-4F7A3E4E7952}"/>
              </a:ext>
            </a:extLst>
          </p:cNvPr>
          <p:cNvSpPr/>
          <p:nvPr/>
        </p:nvSpPr>
        <p:spPr>
          <a:xfrm>
            <a:off x="1384041" y="1219200"/>
            <a:ext cx="9423918" cy="463109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82591-9832-48BA-99F5-31FB19954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1938"/>
            <a:ext cx="9144000" cy="10874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CheXNet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47F8B-BA74-4FFF-A466-4488D42B5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161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Joseph Bae</a:t>
            </a:r>
          </a:p>
          <a:p>
            <a:r>
              <a:rPr lang="en-US" sz="2000" dirty="0">
                <a:solidFill>
                  <a:schemeClr val="bg1"/>
                </a:solidFill>
              </a:rPr>
              <a:t>April 6, 2022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3ABF4EB-CAFB-40C4-8AE6-820B321BDE72}"/>
              </a:ext>
            </a:extLst>
          </p:cNvPr>
          <p:cNvSpPr txBox="1">
            <a:spLocks/>
          </p:cNvSpPr>
          <p:nvPr/>
        </p:nvSpPr>
        <p:spPr>
          <a:xfrm>
            <a:off x="1524000" y="2833557"/>
            <a:ext cx="9144000" cy="831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Radiologist-Level Pneumonia Detection on Chest X-Rays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453843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E6A7-57AF-43F0-923D-3F43E030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Dataset: ChestX-Ray14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EEB35-C193-4615-A51A-3B725AB5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" y="1767715"/>
            <a:ext cx="5671286" cy="33225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2841-CBD5-43D1-A70A-F3A010CCE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384" y="2121763"/>
            <a:ext cx="5129784" cy="37730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Published by the NIH in the Conference on Computer Vision and Pattern Recognition (CVPR) 2017. </a:t>
            </a:r>
          </a:p>
          <a:p>
            <a:r>
              <a:rPr lang="en-US" sz="2400" dirty="0"/>
              <a:t>Contains 112,120 frontal CXRs representing 14 pathologies.</a:t>
            </a:r>
          </a:p>
          <a:p>
            <a:pPr lvl="1"/>
            <a:r>
              <a:rPr lang="en-US" sz="2000" dirty="0"/>
              <a:t>No lateral views included</a:t>
            </a:r>
          </a:p>
          <a:p>
            <a:r>
              <a:rPr lang="en-US" sz="2400" dirty="0">
                <a:solidFill>
                  <a:schemeClr val="bg2"/>
                </a:solidFill>
              </a:rPr>
              <a:t>Labels for CXRs were automatically generated from radiology reports. </a:t>
            </a:r>
          </a:p>
          <a:p>
            <a:pPr lvl="1"/>
            <a:r>
              <a:rPr lang="en-US" sz="1800" dirty="0">
                <a:solidFill>
                  <a:schemeClr val="bg2"/>
                </a:solidFill>
              </a:rPr>
              <a:t>This is an example of “loose” labelling. </a:t>
            </a: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EFC2E-D01F-44CB-A291-5D490ABA271A}"/>
              </a:ext>
            </a:extLst>
          </p:cNvPr>
          <p:cNvSpPr txBox="1"/>
          <p:nvPr/>
        </p:nvSpPr>
        <p:spPr>
          <a:xfrm>
            <a:off x="4483223" y="6488668"/>
            <a:ext cx="770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Wang, X. et al. (2017). Chestx-ray8: Hospital-scale chest x-ray database and benchmarks on weakly-supervised classification and localization of common thorax diseases. In CVPR.</a:t>
            </a:r>
          </a:p>
        </p:txBody>
      </p:sp>
    </p:spTree>
    <p:extLst>
      <p:ext uri="{BB962C8B-B14F-4D97-AF65-F5344CB8AC3E}">
        <p14:creationId xmlns:p14="http://schemas.microsoft.com/office/powerpoint/2010/main" val="666817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E6A7-57AF-43F0-923D-3F43E030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Dataset: ChestX-Ray14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EEB35-C193-4615-A51A-3B725AB5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" y="1767715"/>
            <a:ext cx="5671286" cy="33225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2841-CBD5-43D1-A70A-F3A010CCE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384" y="2121763"/>
            <a:ext cx="5129784" cy="37730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Published by the NIH in the Conference on Computer Vision and Pattern Recognition (CVPR) 2017. </a:t>
            </a:r>
          </a:p>
          <a:p>
            <a:r>
              <a:rPr lang="en-US" sz="2400" dirty="0">
                <a:solidFill>
                  <a:schemeClr val="bg2"/>
                </a:solidFill>
              </a:rPr>
              <a:t>Contains 112,120 frontal CXRs representing 14 pathologies.</a:t>
            </a:r>
          </a:p>
          <a:p>
            <a:r>
              <a:rPr lang="en-US" sz="2400" dirty="0"/>
              <a:t>Labels for CXRs were automatically generated from radiology reports. </a:t>
            </a:r>
          </a:p>
          <a:p>
            <a:pPr lvl="1"/>
            <a:r>
              <a:rPr lang="en-US" sz="1800" dirty="0"/>
              <a:t>This is an example of “loose” labelling. </a:t>
            </a:r>
            <a:endParaRPr lang="en-US" sz="2200" dirty="0"/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009D3-F9DC-4DBE-8D82-BA3D118612E7}"/>
              </a:ext>
            </a:extLst>
          </p:cNvPr>
          <p:cNvSpPr txBox="1"/>
          <p:nvPr/>
        </p:nvSpPr>
        <p:spPr>
          <a:xfrm>
            <a:off x="4483223" y="6488668"/>
            <a:ext cx="770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Wang, X. et al. (2017). Chestx-ray8: Hospital-scale chest x-ray database and benchmarks on weakly-supervised classification and localization of common thorax diseases. In CVPR.</a:t>
            </a:r>
          </a:p>
        </p:txBody>
      </p:sp>
    </p:spTree>
    <p:extLst>
      <p:ext uri="{BB962C8B-B14F-4D97-AF65-F5344CB8AC3E}">
        <p14:creationId xmlns:p14="http://schemas.microsoft.com/office/powerpoint/2010/main" val="347379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E6A7-57AF-43F0-923D-3F43E030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Dataset: ChestX-Ray14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EEB35-C193-4615-A51A-3B725AB5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" y="1767715"/>
            <a:ext cx="5671286" cy="33225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2841-CBD5-43D1-A70A-F3A010CCE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384" y="2121763"/>
            <a:ext cx="5129784" cy="37730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Published by the NIH in the Conference on Computer Vision and Pattern Recognition (CVPR) 2017. </a:t>
            </a:r>
          </a:p>
          <a:p>
            <a:r>
              <a:rPr lang="en-US" sz="2400" dirty="0">
                <a:solidFill>
                  <a:schemeClr val="bg2"/>
                </a:solidFill>
              </a:rPr>
              <a:t>Contains 112,120 frontal CXRs representing 14 pathologies.</a:t>
            </a:r>
          </a:p>
          <a:p>
            <a:r>
              <a:rPr lang="en-US" sz="2400" dirty="0"/>
              <a:t>Labels for CXRs were automatically generated from radiology reports. </a:t>
            </a:r>
          </a:p>
          <a:p>
            <a:pPr lvl="1"/>
            <a:r>
              <a:rPr lang="en-US" sz="1800" dirty="0"/>
              <a:t>This is an example of “loose” labelling. </a:t>
            </a:r>
          </a:p>
          <a:p>
            <a:r>
              <a:rPr lang="en-US" sz="2200" dirty="0"/>
              <a:t>Four radiologists were recruited to validate labels on the test set. </a:t>
            </a: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5608F-2FEC-41A6-9339-3D796A50746E}"/>
              </a:ext>
            </a:extLst>
          </p:cNvPr>
          <p:cNvSpPr txBox="1"/>
          <p:nvPr/>
        </p:nvSpPr>
        <p:spPr>
          <a:xfrm>
            <a:off x="4483223" y="6488668"/>
            <a:ext cx="770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Wang, X. et al. (2017). Chestx-ray8: Hospital-scale chest x-ray database and benchmarks on weakly-supervised classification and localization of common thorax diseases. In CVPR.</a:t>
            </a:r>
          </a:p>
        </p:txBody>
      </p:sp>
    </p:spTree>
    <p:extLst>
      <p:ext uri="{BB962C8B-B14F-4D97-AF65-F5344CB8AC3E}">
        <p14:creationId xmlns:p14="http://schemas.microsoft.com/office/powerpoint/2010/main" val="2914506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FC7B-727A-4A7E-A2EC-2F98FCD7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2312-5700-4F3B-BCD4-445561FEE0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5466" y="365125"/>
            <a:ext cx="6809509" cy="415212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Data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Deep Learning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Results/Implications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43A97-434B-47D4-8AAA-E035C5E01F3A}"/>
              </a:ext>
            </a:extLst>
          </p:cNvPr>
          <p:cNvCxnSpPr>
            <a:cxnSpLocks/>
          </p:cNvCxnSpPr>
          <p:nvPr/>
        </p:nvCxnSpPr>
        <p:spPr>
          <a:xfrm>
            <a:off x="419359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99149547-C4BC-4AEF-9149-27F268549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93" y="4593253"/>
            <a:ext cx="1782147" cy="17821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C085FF-212C-45A0-8D9C-EF31A182590B}"/>
              </a:ext>
            </a:extLst>
          </p:cNvPr>
          <p:cNvCxnSpPr>
            <a:cxnSpLocks/>
          </p:cNvCxnSpPr>
          <p:nvPr/>
        </p:nvCxnSpPr>
        <p:spPr>
          <a:xfrm>
            <a:off x="6544140" y="5484327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003415-A215-40DD-9B72-167A892F50CD}"/>
              </a:ext>
            </a:extLst>
          </p:cNvPr>
          <p:cNvGrpSpPr/>
          <p:nvPr/>
        </p:nvGrpSpPr>
        <p:grpSpPr>
          <a:xfrm rot="5400000">
            <a:off x="7374708" y="4642886"/>
            <a:ext cx="1587837" cy="1682880"/>
            <a:chOff x="9421526" y="2147132"/>
            <a:chExt cx="1004908" cy="115454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D9017A1-98DD-4DD5-838A-9DF7262E13F4}"/>
                </a:ext>
              </a:extLst>
            </p:cNvPr>
            <p:cNvSpPr/>
            <p:nvPr/>
          </p:nvSpPr>
          <p:spPr>
            <a:xfrm>
              <a:off x="9810988" y="2147132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7F61F67-D4F9-45D6-B254-624FB6F47C69}"/>
                </a:ext>
              </a:extLst>
            </p:cNvPr>
            <p:cNvSpPr/>
            <p:nvPr/>
          </p:nvSpPr>
          <p:spPr>
            <a:xfrm>
              <a:off x="9421526" y="278986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2299435-0A55-4785-9087-134C08BD0965}"/>
                </a:ext>
              </a:extLst>
            </p:cNvPr>
            <p:cNvSpPr/>
            <p:nvPr/>
          </p:nvSpPr>
          <p:spPr>
            <a:xfrm>
              <a:off x="9810988" y="307120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4A9E2EF-2276-475A-AA3C-DE566092B17D}"/>
                </a:ext>
              </a:extLst>
            </p:cNvPr>
            <p:cNvSpPr/>
            <p:nvPr/>
          </p:nvSpPr>
          <p:spPr>
            <a:xfrm>
              <a:off x="10197834" y="278986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8157B1F-7A68-432E-8B03-9235E56A1AEB}"/>
                </a:ext>
              </a:extLst>
            </p:cNvPr>
            <p:cNvSpPr/>
            <p:nvPr/>
          </p:nvSpPr>
          <p:spPr>
            <a:xfrm>
              <a:off x="9986447" y="2560861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487EF6-A037-4684-A6B2-9A60D078288B}"/>
                </a:ext>
              </a:extLst>
            </p:cNvPr>
            <p:cNvSpPr/>
            <p:nvPr/>
          </p:nvSpPr>
          <p:spPr>
            <a:xfrm>
              <a:off x="9604872" y="2560861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9610251-720D-4117-8F6A-69DAADCA57C6}"/>
                </a:ext>
              </a:extLst>
            </p:cNvPr>
            <p:cNvSpPr/>
            <p:nvPr/>
          </p:nvSpPr>
          <p:spPr>
            <a:xfrm>
              <a:off x="10197834" y="306317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24E9D2-1194-4586-A933-B70D811D3043}"/>
                </a:ext>
              </a:extLst>
            </p:cNvPr>
            <p:cNvSpPr/>
            <p:nvPr/>
          </p:nvSpPr>
          <p:spPr>
            <a:xfrm>
              <a:off x="9424431" y="3070381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DDF1A4-67CE-4320-A62A-D2DB33C52849}"/>
                </a:ext>
              </a:extLst>
            </p:cNvPr>
            <p:cNvCxnSpPr>
              <a:cxnSpLocks/>
              <a:stCxn id="52" idx="7"/>
              <a:endCxn id="48" idx="2"/>
            </p:cNvCxnSpPr>
            <p:nvPr/>
          </p:nvCxnSpPr>
          <p:spPr>
            <a:xfrm flipV="1">
              <a:off x="9619553" y="2905103"/>
              <a:ext cx="578281" cy="1990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7BA58BA-B176-47FA-90D0-CCF0C122A51A}"/>
                </a:ext>
              </a:extLst>
            </p:cNvPr>
            <p:cNvCxnSpPr>
              <a:cxnSpLocks/>
              <a:stCxn id="51" idx="1"/>
              <a:endCxn id="46" idx="6"/>
            </p:cNvCxnSpPr>
            <p:nvPr/>
          </p:nvCxnSpPr>
          <p:spPr>
            <a:xfrm flipH="1" flipV="1">
              <a:off x="9650126" y="2905103"/>
              <a:ext cx="581186" cy="1918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81036B0-60F3-4383-A010-405FA2E36B6C}"/>
                </a:ext>
              </a:extLst>
            </p:cNvPr>
            <p:cNvCxnSpPr>
              <a:cxnSpLocks/>
              <a:stCxn id="49" idx="2"/>
              <a:endCxn id="46" idx="7"/>
            </p:cNvCxnSpPr>
            <p:nvPr/>
          </p:nvCxnSpPr>
          <p:spPr>
            <a:xfrm flipH="1">
              <a:off x="9616648" y="2676098"/>
              <a:ext cx="369799" cy="1475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A1185FB-119F-44F9-A21F-D477AED7E18C}"/>
                </a:ext>
              </a:extLst>
            </p:cNvPr>
            <p:cNvCxnSpPr>
              <a:cxnSpLocks/>
              <a:stCxn id="50" idx="6"/>
              <a:endCxn id="48" idx="1"/>
            </p:cNvCxnSpPr>
            <p:nvPr/>
          </p:nvCxnSpPr>
          <p:spPr>
            <a:xfrm>
              <a:off x="9833472" y="2676098"/>
              <a:ext cx="397840" cy="1475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FEB6CEE-A9C1-42A2-A8AB-4FBE8ECA780F}"/>
                </a:ext>
              </a:extLst>
            </p:cNvPr>
            <p:cNvSpPr/>
            <p:nvPr/>
          </p:nvSpPr>
          <p:spPr>
            <a:xfrm>
              <a:off x="9810988" y="3058869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84ADB3A-3E81-4C56-81D3-23F926C0628F}"/>
                </a:ext>
              </a:extLst>
            </p:cNvPr>
            <p:cNvSpPr/>
            <p:nvPr/>
          </p:nvSpPr>
          <p:spPr>
            <a:xfrm>
              <a:off x="9814798" y="2780844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4ED75CE-CC21-4506-B4EF-69C946357704}"/>
                </a:ext>
              </a:extLst>
            </p:cNvPr>
            <p:cNvCxnSpPr>
              <a:cxnSpLocks/>
              <a:stCxn id="50" idx="3"/>
              <a:endCxn id="57" idx="2"/>
            </p:cNvCxnSpPr>
            <p:nvPr/>
          </p:nvCxnSpPr>
          <p:spPr>
            <a:xfrm rot="16200000" flipH="1">
              <a:off x="9516407" y="2879526"/>
              <a:ext cx="416523" cy="17263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881E455-E4FA-446E-9BDA-5ECAA7119911}"/>
                </a:ext>
              </a:extLst>
            </p:cNvPr>
            <p:cNvCxnSpPr>
              <a:cxnSpLocks/>
              <a:stCxn id="49" idx="5"/>
              <a:endCxn id="57" idx="6"/>
            </p:cNvCxnSpPr>
            <p:nvPr/>
          </p:nvCxnSpPr>
          <p:spPr>
            <a:xfrm flipH="1">
              <a:off x="10039588" y="2757583"/>
              <a:ext cx="141981" cy="4165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34B96EE-B485-4589-8BE5-C2F8A6979C73}"/>
                </a:ext>
              </a:extLst>
            </p:cNvPr>
            <p:cNvCxnSpPr>
              <a:cxnSpLocks/>
              <a:stCxn id="49" idx="0"/>
              <a:endCxn id="52" idx="2"/>
            </p:cNvCxnSpPr>
            <p:nvPr/>
          </p:nvCxnSpPr>
          <p:spPr>
            <a:xfrm flipH="1">
              <a:off x="9424431" y="2560861"/>
              <a:ext cx="676316" cy="6247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731CAE-5ED7-4EA6-92C8-25FC994634EB}"/>
                </a:ext>
              </a:extLst>
            </p:cNvPr>
            <p:cNvCxnSpPr>
              <a:cxnSpLocks/>
              <a:stCxn id="50" idx="0"/>
              <a:endCxn id="51" idx="6"/>
            </p:cNvCxnSpPr>
            <p:nvPr/>
          </p:nvCxnSpPr>
          <p:spPr>
            <a:xfrm>
              <a:off x="9719172" y="2560861"/>
              <a:ext cx="707262" cy="6175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50E2498-EF22-4ED1-926E-7BD6B7BC1047}"/>
                </a:ext>
              </a:extLst>
            </p:cNvPr>
            <p:cNvCxnSpPr>
              <a:cxnSpLocks/>
              <a:stCxn id="45" idx="1"/>
              <a:endCxn id="50" idx="0"/>
            </p:cNvCxnSpPr>
            <p:nvPr/>
          </p:nvCxnSpPr>
          <p:spPr>
            <a:xfrm flipH="1">
              <a:off x="9719172" y="2180884"/>
              <a:ext cx="125294" cy="3799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AD3A14-26F4-44C0-839C-02E07E1F3C09}"/>
                </a:ext>
              </a:extLst>
            </p:cNvPr>
            <p:cNvCxnSpPr>
              <a:cxnSpLocks/>
              <a:stCxn id="45" idx="6"/>
              <a:endCxn id="49" idx="0"/>
            </p:cNvCxnSpPr>
            <p:nvPr/>
          </p:nvCxnSpPr>
          <p:spPr>
            <a:xfrm rot="16200000" flipH="1">
              <a:off x="9920922" y="2381036"/>
              <a:ext cx="298492" cy="611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6FB1EB5-E52D-4B88-82F5-B892EC3FF71D}"/>
              </a:ext>
            </a:extLst>
          </p:cNvPr>
          <p:cNvCxnSpPr>
            <a:cxnSpLocks/>
          </p:cNvCxnSpPr>
          <p:nvPr/>
        </p:nvCxnSpPr>
        <p:spPr>
          <a:xfrm>
            <a:off x="9061543" y="5484327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191BD6F8-DD74-4A18-90B2-EDF5D731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289" y="4596984"/>
            <a:ext cx="1844200" cy="179085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846D7EF-D29E-455D-90A2-78DDF1F5818E}"/>
              </a:ext>
            </a:extLst>
          </p:cNvPr>
          <p:cNvSpPr/>
          <p:nvPr/>
        </p:nvSpPr>
        <p:spPr>
          <a:xfrm>
            <a:off x="7061372" y="4517247"/>
            <a:ext cx="2019396" cy="1973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07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D520-FF4E-45E2-9292-6AD78F1D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680D-E2E7-4B68-9D38-6F823BEF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authors employ DenseNet-121.</a:t>
            </a:r>
          </a:p>
          <a:p>
            <a:pPr lvl="1"/>
            <a:r>
              <a:rPr lang="en-US" dirty="0"/>
              <a:t>Convolutional network with 121 layers.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26DF3-A42D-4B36-844A-CFF46D88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381" y="1690688"/>
            <a:ext cx="3803419" cy="2703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B36BD-FBA0-4481-8420-0B7D13910C59}"/>
              </a:ext>
            </a:extLst>
          </p:cNvPr>
          <p:cNvSpPr txBox="1"/>
          <p:nvPr/>
        </p:nvSpPr>
        <p:spPr>
          <a:xfrm>
            <a:off x="4483223" y="6627168"/>
            <a:ext cx="7708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Huang, G. et al. (2017). Densely connected convolutional networks. In CVPR.</a:t>
            </a:r>
          </a:p>
        </p:txBody>
      </p:sp>
    </p:spTree>
    <p:extLst>
      <p:ext uri="{BB962C8B-B14F-4D97-AF65-F5344CB8AC3E}">
        <p14:creationId xmlns:p14="http://schemas.microsoft.com/office/powerpoint/2010/main" val="188476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D520-FF4E-45E2-9292-6AD78F1D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680D-E2E7-4B68-9D38-6F823BEF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authors employ DenseNet-121.</a:t>
            </a:r>
          </a:p>
          <a:p>
            <a:pPr lvl="1"/>
            <a:r>
              <a:rPr lang="en-US" dirty="0"/>
              <a:t>Convolutional network with 121 layers.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26DF3-A42D-4B36-844A-CFF46D88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381" y="1690688"/>
            <a:ext cx="3803419" cy="2703113"/>
          </a:xfrm>
          <a:prstGeom prst="rect">
            <a:avLst/>
          </a:prstGeom>
        </p:spPr>
      </p:pic>
      <p:pic>
        <p:nvPicPr>
          <p:cNvPr id="8" name="Picture 7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D6624876-3166-4DFB-9693-A14B6CF8B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782147" cy="1782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5B98A-9EFC-47EF-9F62-78FA015DE2CC}"/>
              </a:ext>
            </a:extLst>
          </p:cNvPr>
          <p:cNvSpPr txBox="1"/>
          <p:nvPr/>
        </p:nvSpPr>
        <p:spPr>
          <a:xfrm>
            <a:off x="838200" y="5211147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DFF9C-3FEE-40E5-A024-28FF11D13F18}"/>
              </a:ext>
            </a:extLst>
          </p:cNvPr>
          <p:cNvSpPr txBox="1"/>
          <p:nvPr/>
        </p:nvSpPr>
        <p:spPr>
          <a:xfrm>
            <a:off x="4483223" y="6627168"/>
            <a:ext cx="7708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Huang, G. et al. (2017). Densely connected convolutional networks. In CVPR.</a:t>
            </a:r>
          </a:p>
        </p:txBody>
      </p:sp>
    </p:spTree>
    <p:extLst>
      <p:ext uri="{BB962C8B-B14F-4D97-AF65-F5344CB8AC3E}">
        <p14:creationId xmlns:p14="http://schemas.microsoft.com/office/powerpoint/2010/main" val="417374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D520-FF4E-45E2-9292-6AD78F1D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680D-E2E7-4B68-9D38-6F823BEF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authors employ DenseNet-121.</a:t>
            </a:r>
          </a:p>
          <a:p>
            <a:pPr lvl="1"/>
            <a:r>
              <a:rPr lang="en-US" dirty="0"/>
              <a:t>Convolutional network with 121 layers.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26DF3-A42D-4B36-844A-CFF46D88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381" y="1690688"/>
            <a:ext cx="3803419" cy="2703113"/>
          </a:xfrm>
          <a:prstGeom prst="rect">
            <a:avLst/>
          </a:prstGeom>
        </p:spPr>
      </p:pic>
      <p:pic>
        <p:nvPicPr>
          <p:cNvPr id="8" name="Picture 7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D6624876-3166-4DFB-9693-A14B6CF8B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782147" cy="17821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BFA1E7-35B3-4B2A-A8EE-050EE7012B2C}"/>
              </a:ext>
            </a:extLst>
          </p:cNvPr>
          <p:cNvCxnSpPr>
            <a:cxnSpLocks/>
          </p:cNvCxnSpPr>
          <p:nvPr/>
        </p:nvCxnSpPr>
        <p:spPr>
          <a:xfrm>
            <a:off x="2800815" y="4318000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A6E499-72E8-4A68-830C-BF704D02D1B9}"/>
              </a:ext>
            </a:extLst>
          </p:cNvPr>
          <p:cNvSpPr txBox="1"/>
          <p:nvPr/>
        </p:nvSpPr>
        <p:spPr>
          <a:xfrm>
            <a:off x="3551995" y="3057594"/>
            <a:ext cx="213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Convolutional 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467DF-8515-4532-8C9C-663D899A3D42}"/>
              </a:ext>
            </a:extLst>
          </p:cNvPr>
          <p:cNvSpPr txBox="1"/>
          <p:nvPr/>
        </p:nvSpPr>
        <p:spPr>
          <a:xfrm>
            <a:off x="838200" y="5211147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graphicFrame>
        <p:nvGraphicFramePr>
          <p:cNvPr id="14" name="Table 10">
            <a:extLst>
              <a:ext uri="{FF2B5EF4-FFF2-40B4-BE49-F238E27FC236}">
                <a16:creationId xmlns:a16="http://schemas.microsoft.com/office/drawing/2014/main" id="{B968338E-5C62-4D21-BE84-AFF02B4EB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11264"/>
              </p:ext>
            </p:extLst>
          </p:nvPr>
        </p:nvGraphicFramePr>
        <p:xfrm>
          <a:off x="3728466" y="3426926"/>
          <a:ext cx="1782147" cy="17821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4049">
                  <a:extLst>
                    <a:ext uri="{9D8B030D-6E8A-4147-A177-3AD203B41FA5}">
                      <a16:colId xmlns:a16="http://schemas.microsoft.com/office/drawing/2014/main" val="402510143"/>
                    </a:ext>
                  </a:extLst>
                </a:gridCol>
                <a:gridCol w="594049">
                  <a:extLst>
                    <a:ext uri="{9D8B030D-6E8A-4147-A177-3AD203B41FA5}">
                      <a16:colId xmlns:a16="http://schemas.microsoft.com/office/drawing/2014/main" val="4082781986"/>
                    </a:ext>
                  </a:extLst>
                </a:gridCol>
                <a:gridCol w="594049">
                  <a:extLst>
                    <a:ext uri="{9D8B030D-6E8A-4147-A177-3AD203B41FA5}">
                      <a16:colId xmlns:a16="http://schemas.microsoft.com/office/drawing/2014/main" val="2538053620"/>
                    </a:ext>
                  </a:extLst>
                </a:gridCol>
              </a:tblGrid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97340"/>
                  </a:ext>
                </a:extLst>
              </a:tr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354956"/>
                  </a:ext>
                </a:extLst>
              </a:tr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09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BB7AAD-5BE1-4C2B-96E6-2EA7C0CFC1F0}"/>
              </a:ext>
            </a:extLst>
          </p:cNvPr>
          <p:cNvSpPr txBox="1"/>
          <p:nvPr/>
        </p:nvSpPr>
        <p:spPr>
          <a:xfrm>
            <a:off x="4483223" y="6627168"/>
            <a:ext cx="7708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Huang, G. et al. (2017). Densely connected convolutional networks. In CVPR.</a:t>
            </a:r>
          </a:p>
        </p:txBody>
      </p:sp>
    </p:spTree>
    <p:extLst>
      <p:ext uri="{BB962C8B-B14F-4D97-AF65-F5344CB8AC3E}">
        <p14:creationId xmlns:p14="http://schemas.microsoft.com/office/powerpoint/2010/main" val="32628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D520-FF4E-45E2-9292-6AD78F1D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680D-E2E7-4B68-9D38-6F823BEF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authors employ DenseNet-121.</a:t>
            </a:r>
          </a:p>
          <a:p>
            <a:pPr lvl="1"/>
            <a:r>
              <a:rPr lang="en-US" dirty="0"/>
              <a:t>Convolutional network with 121 layers.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26DF3-A42D-4B36-844A-CFF46D88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381" y="1690688"/>
            <a:ext cx="3803419" cy="2703113"/>
          </a:xfrm>
          <a:prstGeom prst="rect">
            <a:avLst/>
          </a:prstGeom>
        </p:spPr>
      </p:pic>
      <p:pic>
        <p:nvPicPr>
          <p:cNvPr id="8" name="Picture 7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D6624876-3166-4DFB-9693-A14B6CF8B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782147" cy="17821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BFA1E7-35B3-4B2A-A8EE-050EE7012B2C}"/>
              </a:ext>
            </a:extLst>
          </p:cNvPr>
          <p:cNvCxnSpPr>
            <a:cxnSpLocks/>
          </p:cNvCxnSpPr>
          <p:nvPr/>
        </p:nvCxnSpPr>
        <p:spPr>
          <a:xfrm>
            <a:off x="2800815" y="4318000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2B137AA-EB56-470E-94B6-184AB953B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875436"/>
              </p:ext>
            </p:extLst>
          </p:nvPr>
        </p:nvGraphicFramePr>
        <p:xfrm>
          <a:off x="3728466" y="3426926"/>
          <a:ext cx="1782147" cy="17821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4049">
                  <a:extLst>
                    <a:ext uri="{9D8B030D-6E8A-4147-A177-3AD203B41FA5}">
                      <a16:colId xmlns:a16="http://schemas.microsoft.com/office/drawing/2014/main" val="402510143"/>
                    </a:ext>
                  </a:extLst>
                </a:gridCol>
                <a:gridCol w="594049">
                  <a:extLst>
                    <a:ext uri="{9D8B030D-6E8A-4147-A177-3AD203B41FA5}">
                      <a16:colId xmlns:a16="http://schemas.microsoft.com/office/drawing/2014/main" val="4082781986"/>
                    </a:ext>
                  </a:extLst>
                </a:gridCol>
                <a:gridCol w="594049">
                  <a:extLst>
                    <a:ext uri="{9D8B030D-6E8A-4147-A177-3AD203B41FA5}">
                      <a16:colId xmlns:a16="http://schemas.microsoft.com/office/drawing/2014/main" val="2538053620"/>
                    </a:ext>
                  </a:extLst>
                </a:gridCol>
              </a:tblGrid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97340"/>
                  </a:ext>
                </a:extLst>
              </a:tr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354956"/>
                  </a:ext>
                </a:extLst>
              </a:tr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09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6A6E499-72E8-4A68-830C-BF704D02D1B9}"/>
              </a:ext>
            </a:extLst>
          </p:cNvPr>
          <p:cNvSpPr txBox="1"/>
          <p:nvPr/>
        </p:nvSpPr>
        <p:spPr>
          <a:xfrm>
            <a:off x="3551995" y="3057594"/>
            <a:ext cx="213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Convolutional Filter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421871-A7E4-477E-8931-83F88C989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5" t="9882" r="34111" b="22993"/>
          <a:stretch/>
        </p:blipFill>
        <p:spPr>
          <a:xfrm>
            <a:off x="6618733" y="3429000"/>
            <a:ext cx="1782147" cy="17821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C3A12B-47F3-4D18-9902-E82D15D420BB}"/>
              </a:ext>
            </a:extLst>
          </p:cNvPr>
          <p:cNvCxnSpPr>
            <a:cxnSpLocks/>
          </p:cNvCxnSpPr>
          <p:nvPr/>
        </p:nvCxnSpPr>
        <p:spPr>
          <a:xfrm>
            <a:off x="5687085" y="4318000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EFAA56-22D9-408C-83DF-1BE6C6A7F6ED}"/>
              </a:ext>
            </a:extLst>
          </p:cNvPr>
          <p:cNvSpPr txBox="1"/>
          <p:nvPr/>
        </p:nvSpPr>
        <p:spPr>
          <a:xfrm>
            <a:off x="838200" y="5211147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9897-93EE-49C6-9CB1-891B882887A8}"/>
              </a:ext>
            </a:extLst>
          </p:cNvPr>
          <p:cNvSpPr txBox="1"/>
          <p:nvPr/>
        </p:nvSpPr>
        <p:spPr>
          <a:xfrm>
            <a:off x="6618732" y="5211147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CF5C91-F078-49E4-BA5B-3C0A791DE5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72" t="9933" r="35286" b="25643"/>
          <a:stretch/>
        </p:blipFill>
        <p:spPr>
          <a:xfrm>
            <a:off x="6619105" y="3425993"/>
            <a:ext cx="1781400" cy="17830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AE007C-5FBA-4256-A0C1-BA02DEB1B436}"/>
              </a:ext>
            </a:extLst>
          </p:cNvPr>
          <p:cNvSpPr txBox="1"/>
          <p:nvPr/>
        </p:nvSpPr>
        <p:spPr>
          <a:xfrm>
            <a:off x="4483223" y="6627168"/>
            <a:ext cx="7708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Huang, G. et al. (2017). Densely connected convolutional networks. In CVPR.</a:t>
            </a:r>
          </a:p>
        </p:txBody>
      </p:sp>
    </p:spTree>
    <p:extLst>
      <p:ext uri="{BB962C8B-B14F-4D97-AF65-F5344CB8AC3E}">
        <p14:creationId xmlns:p14="http://schemas.microsoft.com/office/powerpoint/2010/main" val="126914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D520-FF4E-45E2-9292-6AD78F1D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680D-E2E7-4B68-9D38-6F823BEF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authors employ DenseNet-121.</a:t>
            </a:r>
          </a:p>
          <a:p>
            <a:pPr lvl="1"/>
            <a:r>
              <a:rPr lang="en-US" dirty="0"/>
              <a:t>Convolutional network with 121 layers.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26DF3-A42D-4B36-844A-CFF46D88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381" y="1690688"/>
            <a:ext cx="3803419" cy="2703113"/>
          </a:xfrm>
          <a:prstGeom prst="rect">
            <a:avLst/>
          </a:prstGeom>
        </p:spPr>
      </p:pic>
      <p:pic>
        <p:nvPicPr>
          <p:cNvPr id="8" name="Picture 7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D6624876-3166-4DFB-9693-A14B6CF8B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782147" cy="1782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EFAA56-22D9-408C-83DF-1BE6C6A7F6ED}"/>
              </a:ext>
            </a:extLst>
          </p:cNvPr>
          <p:cNvSpPr txBox="1"/>
          <p:nvPr/>
        </p:nvSpPr>
        <p:spPr>
          <a:xfrm>
            <a:off x="838200" y="5211147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3E5FDD-549C-460A-90F5-D58EDAE61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72" t="9933" r="35286" b="25643"/>
          <a:stretch/>
        </p:blipFill>
        <p:spPr>
          <a:xfrm>
            <a:off x="834204" y="3425993"/>
            <a:ext cx="1781400" cy="1783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380131-3093-49CC-A7F2-27D777D5108F}"/>
              </a:ext>
            </a:extLst>
          </p:cNvPr>
          <p:cNvSpPr txBox="1"/>
          <p:nvPr/>
        </p:nvSpPr>
        <p:spPr>
          <a:xfrm>
            <a:off x="4483223" y="6627168"/>
            <a:ext cx="7708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Huang, G. et al. (2017). Densely connected convolutional networks. In CVPR.</a:t>
            </a:r>
          </a:p>
        </p:txBody>
      </p:sp>
    </p:spTree>
    <p:extLst>
      <p:ext uri="{BB962C8B-B14F-4D97-AF65-F5344CB8AC3E}">
        <p14:creationId xmlns:p14="http://schemas.microsoft.com/office/powerpoint/2010/main" val="2801152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D520-FF4E-45E2-9292-6AD78F1D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680D-E2E7-4B68-9D38-6F823BEF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authors employ DenseNet-121.</a:t>
            </a:r>
          </a:p>
          <a:p>
            <a:pPr lvl="1"/>
            <a:r>
              <a:rPr lang="en-US" dirty="0"/>
              <a:t>Convolutional network with 121 layers.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26DF3-A42D-4B36-844A-CFF46D88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381" y="1690688"/>
            <a:ext cx="3803419" cy="2703113"/>
          </a:xfrm>
          <a:prstGeom prst="rect">
            <a:avLst/>
          </a:prstGeom>
        </p:spPr>
      </p:pic>
      <p:pic>
        <p:nvPicPr>
          <p:cNvPr id="8" name="Picture 7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D6624876-3166-4DFB-9693-A14B6CF8B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782147" cy="17821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BFA1E7-35B3-4B2A-A8EE-050EE7012B2C}"/>
              </a:ext>
            </a:extLst>
          </p:cNvPr>
          <p:cNvCxnSpPr>
            <a:cxnSpLocks/>
          </p:cNvCxnSpPr>
          <p:nvPr/>
        </p:nvCxnSpPr>
        <p:spPr>
          <a:xfrm>
            <a:off x="2800815" y="4318000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2B137AA-EB56-470E-94B6-184AB953B810}"/>
              </a:ext>
            </a:extLst>
          </p:cNvPr>
          <p:cNvGraphicFramePr>
            <a:graphicFrameLocks noGrp="1"/>
          </p:cNvGraphicFramePr>
          <p:nvPr/>
        </p:nvGraphicFramePr>
        <p:xfrm>
          <a:off x="3728466" y="3426926"/>
          <a:ext cx="1782147" cy="17821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4049">
                  <a:extLst>
                    <a:ext uri="{9D8B030D-6E8A-4147-A177-3AD203B41FA5}">
                      <a16:colId xmlns:a16="http://schemas.microsoft.com/office/drawing/2014/main" val="402510143"/>
                    </a:ext>
                  </a:extLst>
                </a:gridCol>
                <a:gridCol w="594049">
                  <a:extLst>
                    <a:ext uri="{9D8B030D-6E8A-4147-A177-3AD203B41FA5}">
                      <a16:colId xmlns:a16="http://schemas.microsoft.com/office/drawing/2014/main" val="4082781986"/>
                    </a:ext>
                  </a:extLst>
                </a:gridCol>
                <a:gridCol w="594049">
                  <a:extLst>
                    <a:ext uri="{9D8B030D-6E8A-4147-A177-3AD203B41FA5}">
                      <a16:colId xmlns:a16="http://schemas.microsoft.com/office/drawing/2014/main" val="2538053620"/>
                    </a:ext>
                  </a:extLst>
                </a:gridCol>
              </a:tblGrid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97340"/>
                  </a:ext>
                </a:extLst>
              </a:tr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354956"/>
                  </a:ext>
                </a:extLst>
              </a:tr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09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6A6E499-72E8-4A68-830C-BF704D02D1B9}"/>
              </a:ext>
            </a:extLst>
          </p:cNvPr>
          <p:cNvSpPr txBox="1"/>
          <p:nvPr/>
        </p:nvSpPr>
        <p:spPr>
          <a:xfrm>
            <a:off x="3551995" y="3057594"/>
            <a:ext cx="213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Convolutional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FAA56-22D9-408C-83DF-1BE6C6A7F6ED}"/>
              </a:ext>
            </a:extLst>
          </p:cNvPr>
          <p:cNvSpPr txBox="1"/>
          <p:nvPr/>
        </p:nvSpPr>
        <p:spPr>
          <a:xfrm>
            <a:off x="838200" y="5211147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3E5FDD-549C-460A-90F5-D58EDAE61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72" t="9933" r="35286" b="25643"/>
          <a:stretch/>
        </p:blipFill>
        <p:spPr>
          <a:xfrm>
            <a:off x="834204" y="3425993"/>
            <a:ext cx="1781400" cy="1783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988235-FF89-4875-84E0-4A51577BD35F}"/>
              </a:ext>
            </a:extLst>
          </p:cNvPr>
          <p:cNvSpPr txBox="1"/>
          <p:nvPr/>
        </p:nvSpPr>
        <p:spPr>
          <a:xfrm>
            <a:off x="4483223" y="6627168"/>
            <a:ext cx="7708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Huang, G. et al. (2017). Densely connected convolutional networks. In CVPR.</a:t>
            </a:r>
          </a:p>
        </p:txBody>
      </p:sp>
    </p:spTree>
    <p:extLst>
      <p:ext uri="{BB962C8B-B14F-4D97-AF65-F5344CB8AC3E}">
        <p14:creationId xmlns:p14="http://schemas.microsoft.com/office/powerpoint/2010/main" val="346820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FC7B-727A-4A7E-A2EC-2F98FCD7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2312-5700-4F3B-BCD4-445561FEE0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5466" y="1352939"/>
            <a:ext cx="6809509" cy="415212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Overview of CheXNet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Deep Learning Demo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Discussion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43A97-434B-47D4-8AAA-E035C5E01F3A}"/>
              </a:ext>
            </a:extLst>
          </p:cNvPr>
          <p:cNvCxnSpPr>
            <a:cxnSpLocks/>
          </p:cNvCxnSpPr>
          <p:nvPr/>
        </p:nvCxnSpPr>
        <p:spPr>
          <a:xfrm>
            <a:off x="419359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0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D520-FF4E-45E2-9292-6AD78F1D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680D-E2E7-4B68-9D38-6F823BEF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authors employ DenseNet-121.</a:t>
            </a:r>
          </a:p>
          <a:p>
            <a:pPr lvl="1"/>
            <a:r>
              <a:rPr lang="en-US" dirty="0"/>
              <a:t>Convolutional network with 121 layers.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26DF3-A42D-4B36-844A-CFF46D88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381" y="1690688"/>
            <a:ext cx="3803419" cy="2703113"/>
          </a:xfrm>
          <a:prstGeom prst="rect">
            <a:avLst/>
          </a:prstGeom>
        </p:spPr>
      </p:pic>
      <p:pic>
        <p:nvPicPr>
          <p:cNvPr id="8" name="Picture 7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D6624876-3166-4DFB-9693-A14B6CF8B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782147" cy="17821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BFA1E7-35B3-4B2A-A8EE-050EE7012B2C}"/>
              </a:ext>
            </a:extLst>
          </p:cNvPr>
          <p:cNvCxnSpPr>
            <a:cxnSpLocks/>
          </p:cNvCxnSpPr>
          <p:nvPr/>
        </p:nvCxnSpPr>
        <p:spPr>
          <a:xfrm>
            <a:off x="2800815" y="4318000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2B137AA-EB56-470E-94B6-184AB953B810}"/>
              </a:ext>
            </a:extLst>
          </p:cNvPr>
          <p:cNvGraphicFramePr>
            <a:graphicFrameLocks noGrp="1"/>
          </p:cNvGraphicFramePr>
          <p:nvPr/>
        </p:nvGraphicFramePr>
        <p:xfrm>
          <a:off x="3728466" y="3426926"/>
          <a:ext cx="1782147" cy="17821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4049">
                  <a:extLst>
                    <a:ext uri="{9D8B030D-6E8A-4147-A177-3AD203B41FA5}">
                      <a16:colId xmlns:a16="http://schemas.microsoft.com/office/drawing/2014/main" val="402510143"/>
                    </a:ext>
                  </a:extLst>
                </a:gridCol>
                <a:gridCol w="594049">
                  <a:extLst>
                    <a:ext uri="{9D8B030D-6E8A-4147-A177-3AD203B41FA5}">
                      <a16:colId xmlns:a16="http://schemas.microsoft.com/office/drawing/2014/main" val="4082781986"/>
                    </a:ext>
                  </a:extLst>
                </a:gridCol>
                <a:gridCol w="594049">
                  <a:extLst>
                    <a:ext uri="{9D8B030D-6E8A-4147-A177-3AD203B41FA5}">
                      <a16:colId xmlns:a16="http://schemas.microsoft.com/office/drawing/2014/main" val="2538053620"/>
                    </a:ext>
                  </a:extLst>
                </a:gridCol>
              </a:tblGrid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97340"/>
                  </a:ext>
                </a:extLst>
              </a:tr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354956"/>
                  </a:ext>
                </a:extLst>
              </a:tr>
              <a:tr h="5940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09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6A6E499-72E8-4A68-830C-BF704D02D1B9}"/>
              </a:ext>
            </a:extLst>
          </p:cNvPr>
          <p:cNvSpPr txBox="1"/>
          <p:nvPr/>
        </p:nvSpPr>
        <p:spPr>
          <a:xfrm>
            <a:off x="3551995" y="3057594"/>
            <a:ext cx="213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Convolutional Filter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C3A12B-47F3-4D18-9902-E82D15D420BB}"/>
              </a:ext>
            </a:extLst>
          </p:cNvPr>
          <p:cNvCxnSpPr>
            <a:cxnSpLocks/>
          </p:cNvCxnSpPr>
          <p:nvPr/>
        </p:nvCxnSpPr>
        <p:spPr>
          <a:xfrm>
            <a:off x="5687085" y="4318000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EFAA56-22D9-408C-83DF-1BE6C6A7F6ED}"/>
              </a:ext>
            </a:extLst>
          </p:cNvPr>
          <p:cNvSpPr txBox="1"/>
          <p:nvPr/>
        </p:nvSpPr>
        <p:spPr>
          <a:xfrm>
            <a:off x="838200" y="5211147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9897-93EE-49C6-9CB1-891B882887A8}"/>
              </a:ext>
            </a:extLst>
          </p:cNvPr>
          <p:cNvSpPr txBox="1"/>
          <p:nvPr/>
        </p:nvSpPr>
        <p:spPr>
          <a:xfrm>
            <a:off x="6618732" y="5211147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3E5FDD-549C-460A-90F5-D58EDAE61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72" t="9933" r="35286" b="25643"/>
          <a:stretch/>
        </p:blipFill>
        <p:spPr>
          <a:xfrm>
            <a:off x="834204" y="3425993"/>
            <a:ext cx="1781400" cy="1783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627D68-5B80-47A0-BD83-526268DD3B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72" t="9936" r="21437" b="23621"/>
          <a:stretch/>
        </p:blipFill>
        <p:spPr>
          <a:xfrm>
            <a:off x="6622729" y="3425993"/>
            <a:ext cx="1782148" cy="1782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2457FB-667C-40BE-8736-7E24362D935D}"/>
              </a:ext>
            </a:extLst>
          </p:cNvPr>
          <p:cNvSpPr txBox="1"/>
          <p:nvPr/>
        </p:nvSpPr>
        <p:spPr>
          <a:xfrm>
            <a:off x="4483223" y="6627168"/>
            <a:ext cx="7708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Huang, G. et al. (2017). Densely connected convolutional networks. In CVPR.</a:t>
            </a:r>
          </a:p>
        </p:txBody>
      </p:sp>
    </p:spTree>
    <p:extLst>
      <p:ext uri="{BB962C8B-B14F-4D97-AF65-F5344CB8AC3E}">
        <p14:creationId xmlns:p14="http://schemas.microsoft.com/office/powerpoint/2010/main" val="1528802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E26DF3-A42D-4B36-844A-CFF46D88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63" y="1027906"/>
            <a:ext cx="7145694" cy="50784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571600-7A11-4612-A7D2-CA02A88EB074}"/>
              </a:ext>
            </a:extLst>
          </p:cNvPr>
          <p:cNvSpPr txBox="1"/>
          <p:nvPr/>
        </p:nvSpPr>
        <p:spPr>
          <a:xfrm>
            <a:off x="2603241" y="1187023"/>
            <a:ext cx="1343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197BC-6FD6-4011-BA02-2B5842742E5C}"/>
              </a:ext>
            </a:extLst>
          </p:cNvPr>
          <p:cNvSpPr txBox="1"/>
          <p:nvPr/>
        </p:nvSpPr>
        <p:spPr>
          <a:xfrm>
            <a:off x="2948474" y="2054770"/>
            <a:ext cx="1343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7303F-DAF3-4E69-9743-7592D52025B8}"/>
              </a:ext>
            </a:extLst>
          </p:cNvPr>
          <p:cNvSpPr txBox="1"/>
          <p:nvPr/>
        </p:nvSpPr>
        <p:spPr>
          <a:xfrm>
            <a:off x="4208107" y="2737851"/>
            <a:ext cx="1343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F40D78-3120-47F5-B175-1502670F9C61}"/>
              </a:ext>
            </a:extLst>
          </p:cNvPr>
          <p:cNvSpPr txBox="1"/>
          <p:nvPr/>
        </p:nvSpPr>
        <p:spPr>
          <a:xfrm>
            <a:off x="5424196" y="3589793"/>
            <a:ext cx="1343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9945D-EEA9-4C01-80C6-2BF9C9A94D4F}"/>
              </a:ext>
            </a:extLst>
          </p:cNvPr>
          <p:cNvSpPr txBox="1"/>
          <p:nvPr/>
        </p:nvSpPr>
        <p:spPr>
          <a:xfrm>
            <a:off x="6497217" y="4336242"/>
            <a:ext cx="1343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81353-C300-42F5-9B86-B7277E08D795}"/>
              </a:ext>
            </a:extLst>
          </p:cNvPr>
          <p:cNvSpPr txBox="1"/>
          <p:nvPr/>
        </p:nvSpPr>
        <p:spPr>
          <a:xfrm>
            <a:off x="7728858" y="5082691"/>
            <a:ext cx="1343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A3C6F-D23C-4F92-9C3B-1D16A486951B}"/>
              </a:ext>
            </a:extLst>
          </p:cNvPr>
          <p:cNvSpPr txBox="1"/>
          <p:nvPr/>
        </p:nvSpPr>
        <p:spPr>
          <a:xfrm>
            <a:off x="8610600" y="5725239"/>
            <a:ext cx="1343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2B8CED-9B8D-42B7-9D09-253DDF1C3992}"/>
              </a:ext>
            </a:extLst>
          </p:cNvPr>
          <p:cNvCxnSpPr>
            <a:cxnSpLocks/>
          </p:cNvCxnSpPr>
          <p:nvPr/>
        </p:nvCxnSpPr>
        <p:spPr>
          <a:xfrm flipH="1">
            <a:off x="4021494" y="1748438"/>
            <a:ext cx="2892490" cy="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773EA2-F6BE-4147-B512-A5DB562F6C22}"/>
              </a:ext>
            </a:extLst>
          </p:cNvPr>
          <p:cNvCxnSpPr>
            <a:cxnSpLocks/>
          </p:cNvCxnSpPr>
          <p:nvPr/>
        </p:nvCxnSpPr>
        <p:spPr>
          <a:xfrm flipH="1">
            <a:off x="5145056" y="2067904"/>
            <a:ext cx="1908887" cy="36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F32FCA-556E-4FE1-A8F6-96DDCDCFEE1A}"/>
              </a:ext>
            </a:extLst>
          </p:cNvPr>
          <p:cNvCxnSpPr>
            <a:cxnSpLocks/>
          </p:cNvCxnSpPr>
          <p:nvPr/>
        </p:nvCxnSpPr>
        <p:spPr>
          <a:xfrm flipH="1">
            <a:off x="6351425" y="2236765"/>
            <a:ext cx="898461" cy="108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82DF19-36E2-43DB-A429-852C16ABB380}"/>
              </a:ext>
            </a:extLst>
          </p:cNvPr>
          <p:cNvCxnSpPr>
            <a:cxnSpLocks/>
          </p:cNvCxnSpPr>
          <p:nvPr/>
        </p:nvCxnSpPr>
        <p:spPr>
          <a:xfrm flipH="1">
            <a:off x="7151135" y="2424102"/>
            <a:ext cx="483151" cy="143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CA7892-87D3-43AC-ADD0-EFE5120B9AFA}"/>
              </a:ext>
            </a:extLst>
          </p:cNvPr>
          <p:cNvCxnSpPr>
            <a:cxnSpLocks/>
          </p:cNvCxnSpPr>
          <p:nvPr/>
        </p:nvCxnSpPr>
        <p:spPr>
          <a:xfrm>
            <a:off x="8108546" y="2431519"/>
            <a:ext cx="290413" cy="215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31DDEE4-A90A-4B24-9732-80149DB8D2D2}"/>
              </a:ext>
            </a:extLst>
          </p:cNvPr>
          <p:cNvSpPr txBox="1"/>
          <p:nvPr/>
        </p:nvSpPr>
        <p:spPr>
          <a:xfrm>
            <a:off x="7057054" y="1581107"/>
            <a:ext cx="13436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D404D5D-9608-4BD0-88AA-D67A1D26B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70"/>
            <a:ext cx="10515600" cy="1325563"/>
          </a:xfrm>
        </p:spPr>
        <p:txBody>
          <a:bodyPr/>
          <a:lstStyle/>
          <a:p>
            <a:r>
              <a:rPr lang="en-US" dirty="0"/>
              <a:t>Deep Learning – AI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2B9A8-79C5-44A4-8DAB-00644FD21621}"/>
              </a:ext>
            </a:extLst>
          </p:cNvPr>
          <p:cNvSpPr txBox="1"/>
          <p:nvPr/>
        </p:nvSpPr>
        <p:spPr>
          <a:xfrm>
            <a:off x="4483223" y="6627168"/>
            <a:ext cx="7708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Huang, G. et al. (2017). Densely connected convolutional networks. In CVPR.</a:t>
            </a:r>
          </a:p>
        </p:txBody>
      </p:sp>
    </p:spTree>
    <p:extLst>
      <p:ext uri="{BB962C8B-B14F-4D97-AF65-F5344CB8AC3E}">
        <p14:creationId xmlns:p14="http://schemas.microsoft.com/office/powerpoint/2010/main" val="32417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C589-0D7F-4942-8966-AEA4EB2C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CheXNet (DenseNet-121)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50C16-253B-47B8-95E3-BA2E48002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“CheXNet is a 121-layer Dense Convolutional Network (DenseNet) (Huang et al., 2016) trained on the ChestX-ray 14 dataset. DenseNets improve flow of information and gradients through the network, making the optimization of very deep networks tractable.”</a:t>
            </a:r>
          </a:p>
          <a:p>
            <a:r>
              <a:rPr lang="en-US" dirty="0"/>
              <a:t>Improves feature re-use, information retention, and efficiency.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1633F-0250-44A0-8759-166F13A4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2" y="4235521"/>
            <a:ext cx="10939596" cy="15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05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B799-CDED-4A32-B799-92768CD2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train a DL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6C55-278C-43AD-946E-F1C5FB136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you need to specify some “hyperparameters”. </a:t>
            </a:r>
          </a:p>
          <a:p>
            <a:pPr lvl="1"/>
            <a:r>
              <a:rPr lang="en-US" dirty="0"/>
              <a:t>Learning rate – How fast the model learns.</a:t>
            </a:r>
          </a:p>
          <a:p>
            <a:pPr lvl="1"/>
            <a:r>
              <a:rPr lang="en-US" dirty="0"/>
              <a:t>Number of epochs – How long the model will train for.</a:t>
            </a:r>
          </a:p>
          <a:p>
            <a:pPr lvl="1"/>
            <a:r>
              <a:rPr lang="en-US" dirty="0"/>
              <a:t>Dropout – If you want to prevent your model from hyper-focusing on unimportant niche details.</a:t>
            </a:r>
          </a:p>
          <a:p>
            <a:pPr lvl="1"/>
            <a:r>
              <a:rPr lang="en-US" dirty="0"/>
              <a:t>Many, many more.</a:t>
            </a:r>
          </a:p>
          <a:p>
            <a:r>
              <a:rPr lang="en-US" dirty="0"/>
              <a:t>Once set, you get to the actual learning of the model.  </a:t>
            </a:r>
          </a:p>
        </p:txBody>
      </p:sp>
    </p:spTree>
    <p:extLst>
      <p:ext uri="{BB962C8B-B14F-4D97-AF65-F5344CB8AC3E}">
        <p14:creationId xmlns:p14="http://schemas.microsoft.com/office/powerpoint/2010/main" val="368814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342054" y="1628801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1749190" y="3035937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342054" y="4444287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EA458A-7CFD-4951-9CA4-DDF9A8F9F5C7}"/>
              </a:ext>
            </a:extLst>
          </p:cNvPr>
          <p:cNvSpPr txBox="1"/>
          <p:nvPr/>
        </p:nvSpPr>
        <p:spPr>
          <a:xfrm>
            <a:off x="342054" y="5896947"/>
            <a:ext cx="41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Dataset (ChestX-Ray14)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76127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-0.02839 -0.2375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-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4349 0.03912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-0.03151 0.15509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2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</p:spTree>
    <p:extLst>
      <p:ext uri="{BB962C8B-B14F-4D97-AF65-F5344CB8AC3E}">
        <p14:creationId xmlns:p14="http://schemas.microsoft.com/office/powerpoint/2010/main" val="324033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57557" y="634482"/>
            <a:ext cx="2214236" cy="163825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999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57557" y="634482"/>
            <a:ext cx="2214236" cy="163825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2C277-4D98-45DB-9BBF-36F8AEBDCA6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5A86978-212D-4F5B-8A52-0AC9C3CB9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676"/>
              </p:ext>
            </p:extLst>
          </p:nvPr>
        </p:nvGraphicFramePr>
        <p:xfrm>
          <a:off x="6858001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96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57557" y="634482"/>
            <a:ext cx="2214236" cy="163825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2C277-4D98-45DB-9BBF-36F8AEBDCA6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5A86978-212D-4F5B-8A52-0AC9C3CB9311}"/>
              </a:ext>
            </a:extLst>
          </p:cNvPr>
          <p:cNvGraphicFramePr>
            <a:graphicFrameLocks noGrp="1"/>
          </p:cNvGraphicFramePr>
          <p:nvPr/>
        </p:nvGraphicFramePr>
        <p:xfrm>
          <a:off x="6858001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2EC1226C-9658-42EC-9562-4E853D739D00}"/>
              </a:ext>
            </a:extLst>
          </p:cNvPr>
          <p:cNvGraphicFramePr>
            <a:graphicFrameLocks noGrp="1"/>
          </p:cNvGraphicFramePr>
          <p:nvPr/>
        </p:nvGraphicFramePr>
        <p:xfrm>
          <a:off x="9563086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 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3AA780E-D379-4048-BF44-ED6359A9D715}"/>
              </a:ext>
            </a:extLst>
          </p:cNvPr>
          <p:cNvSpPr/>
          <p:nvPr/>
        </p:nvSpPr>
        <p:spPr>
          <a:xfrm>
            <a:off x="8425543" y="5663682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79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57557" y="634482"/>
            <a:ext cx="2214236" cy="163825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2C277-4D98-45DB-9BBF-36F8AEBDCA6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5A86978-212D-4F5B-8A52-0AC9C3CB9311}"/>
              </a:ext>
            </a:extLst>
          </p:cNvPr>
          <p:cNvGraphicFramePr>
            <a:graphicFrameLocks noGrp="1"/>
          </p:cNvGraphicFramePr>
          <p:nvPr/>
        </p:nvGraphicFramePr>
        <p:xfrm>
          <a:off x="6858001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2EC1226C-9658-42EC-9562-4E853D739D00}"/>
              </a:ext>
            </a:extLst>
          </p:cNvPr>
          <p:cNvGraphicFramePr>
            <a:graphicFrameLocks noGrp="1"/>
          </p:cNvGraphicFramePr>
          <p:nvPr/>
        </p:nvGraphicFramePr>
        <p:xfrm>
          <a:off x="9563086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 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3AA780E-D379-4048-BF44-ED6359A9D715}"/>
              </a:ext>
            </a:extLst>
          </p:cNvPr>
          <p:cNvSpPr/>
          <p:nvPr/>
        </p:nvSpPr>
        <p:spPr>
          <a:xfrm>
            <a:off x="8425543" y="5663682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09907-14B8-4059-BD65-62A27DEB9EAE}"/>
              </a:ext>
            </a:extLst>
          </p:cNvPr>
          <p:cNvSpPr txBox="1"/>
          <p:nvPr/>
        </p:nvSpPr>
        <p:spPr>
          <a:xfrm>
            <a:off x="8425543" y="5281127"/>
            <a:ext cx="95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9740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FC7B-727A-4A7E-A2EC-2F98FCD7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2312-5700-4F3B-BCD4-445561FEE0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5466" y="1352939"/>
            <a:ext cx="6809509" cy="415212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Overview of CheXNet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Deep Learning Demo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>
              <a:solidFill>
                <a:schemeClr val="bg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Discussion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43A97-434B-47D4-8AAA-E035C5E01F3A}"/>
              </a:ext>
            </a:extLst>
          </p:cNvPr>
          <p:cNvCxnSpPr>
            <a:cxnSpLocks/>
          </p:cNvCxnSpPr>
          <p:nvPr/>
        </p:nvCxnSpPr>
        <p:spPr>
          <a:xfrm>
            <a:off x="419359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8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57557" y="634482"/>
            <a:ext cx="2214236" cy="163825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2C277-4D98-45DB-9BBF-36F8AEBDCA6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5A86978-212D-4F5B-8A52-0AC9C3CB9311}"/>
              </a:ext>
            </a:extLst>
          </p:cNvPr>
          <p:cNvGraphicFramePr>
            <a:graphicFrameLocks noGrp="1"/>
          </p:cNvGraphicFramePr>
          <p:nvPr/>
        </p:nvGraphicFramePr>
        <p:xfrm>
          <a:off x="6858001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2EC1226C-9658-42EC-9562-4E853D739D00}"/>
              </a:ext>
            </a:extLst>
          </p:cNvPr>
          <p:cNvGraphicFramePr>
            <a:graphicFrameLocks noGrp="1"/>
          </p:cNvGraphicFramePr>
          <p:nvPr/>
        </p:nvGraphicFramePr>
        <p:xfrm>
          <a:off x="9563086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 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3AA780E-D379-4048-BF44-ED6359A9D715}"/>
              </a:ext>
            </a:extLst>
          </p:cNvPr>
          <p:cNvSpPr/>
          <p:nvPr/>
        </p:nvSpPr>
        <p:spPr>
          <a:xfrm>
            <a:off x="8425543" y="5663682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A5CD290-4CB3-42C6-BE8D-B7774F30C8FB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V="1">
            <a:off x="7452364" y="3850747"/>
            <a:ext cx="2338798" cy="52196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809907-14B8-4059-BD65-62A27DEB9EAE}"/>
              </a:ext>
            </a:extLst>
          </p:cNvPr>
          <p:cNvSpPr txBox="1"/>
          <p:nvPr/>
        </p:nvSpPr>
        <p:spPr>
          <a:xfrm>
            <a:off x="8425543" y="5281127"/>
            <a:ext cx="95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60925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</p:spTree>
    <p:extLst>
      <p:ext uri="{BB962C8B-B14F-4D97-AF65-F5344CB8AC3E}">
        <p14:creationId xmlns:p14="http://schemas.microsoft.com/office/powerpoint/2010/main" val="616068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stCxn id="42" idx="0"/>
            <a:endCxn id="3" idx="1"/>
          </p:cNvCxnSpPr>
          <p:nvPr/>
        </p:nvCxnSpPr>
        <p:spPr>
          <a:xfrm rot="5400000" flipH="1" flipV="1">
            <a:off x="5535835" y="2364955"/>
            <a:ext cx="669594" cy="182434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589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stCxn id="42" idx="0"/>
            <a:endCxn id="3" idx="1"/>
          </p:cNvCxnSpPr>
          <p:nvPr/>
        </p:nvCxnSpPr>
        <p:spPr>
          <a:xfrm rot="5400000" flipH="1" flipV="1">
            <a:off x="5535835" y="2364955"/>
            <a:ext cx="669594" cy="182434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26F8F-7D11-4650-B7CC-EC8545571334}"/>
              </a:ext>
            </a:extLst>
          </p:cNvPr>
          <p:cNvCxnSpPr>
            <a:cxnSpLocks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6" name="Table 10">
            <a:extLst>
              <a:ext uri="{FF2B5EF4-FFF2-40B4-BE49-F238E27FC236}">
                <a16:creationId xmlns:a16="http://schemas.microsoft.com/office/drawing/2014/main" id="{DE6B5B51-4449-436D-8B8B-1D093E070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082431"/>
              </p:ext>
            </p:extLst>
          </p:nvPr>
        </p:nvGraphicFramePr>
        <p:xfrm>
          <a:off x="6858001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405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stCxn id="42" idx="0"/>
            <a:endCxn id="3" idx="1"/>
          </p:cNvCxnSpPr>
          <p:nvPr/>
        </p:nvCxnSpPr>
        <p:spPr>
          <a:xfrm rot="5400000" flipH="1" flipV="1">
            <a:off x="5535835" y="2364955"/>
            <a:ext cx="669594" cy="182434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26F8F-7D11-4650-B7CC-EC8545571334}"/>
              </a:ext>
            </a:extLst>
          </p:cNvPr>
          <p:cNvCxnSpPr>
            <a:cxnSpLocks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A9611BE0-3999-4306-B411-3755ED29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46060"/>
              </p:ext>
            </p:extLst>
          </p:nvPr>
        </p:nvGraphicFramePr>
        <p:xfrm>
          <a:off x="6858001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  <p:graphicFrame>
        <p:nvGraphicFramePr>
          <p:cNvPr id="27" name="Table 10">
            <a:extLst>
              <a:ext uri="{FF2B5EF4-FFF2-40B4-BE49-F238E27FC236}">
                <a16:creationId xmlns:a16="http://schemas.microsoft.com/office/drawing/2014/main" id="{415409F1-1B39-4F18-A6CC-A432BCAA9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44839"/>
              </p:ext>
            </p:extLst>
          </p:nvPr>
        </p:nvGraphicFramePr>
        <p:xfrm>
          <a:off x="9563086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 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EF7DFB5D-E952-4A20-B4ED-550CAB5A55F0}"/>
              </a:ext>
            </a:extLst>
          </p:cNvPr>
          <p:cNvSpPr/>
          <p:nvPr/>
        </p:nvSpPr>
        <p:spPr>
          <a:xfrm>
            <a:off x="8425543" y="5234266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24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stCxn id="42" idx="0"/>
            <a:endCxn id="3" idx="1"/>
          </p:cNvCxnSpPr>
          <p:nvPr/>
        </p:nvCxnSpPr>
        <p:spPr>
          <a:xfrm rot="5400000" flipH="1" flipV="1">
            <a:off x="5535835" y="2364955"/>
            <a:ext cx="669594" cy="182434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26F8F-7D11-4650-B7CC-EC8545571334}"/>
              </a:ext>
            </a:extLst>
          </p:cNvPr>
          <p:cNvCxnSpPr>
            <a:cxnSpLocks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541C4E-7906-44E0-A711-F9D5472EFCDD}"/>
              </a:ext>
            </a:extLst>
          </p:cNvPr>
          <p:cNvCxnSpPr>
            <a:cxnSpLocks/>
          </p:cNvCxnSpPr>
          <p:nvPr/>
        </p:nvCxnSpPr>
        <p:spPr>
          <a:xfrm flipV="1">
            <a:off x="8929396" y="2491273"/>
            <a:ext cx="811763" cy="2640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7A88960-3CCB-44D9-8ECF-0D591AFD806B}"/>
              </a:ext>
            </a:extLst>
          </p:cNvPr>
          <p:cNvSpPr txBox="1"/>
          <p:nvPr/>
        </p:nvSpPr>
        <p:spPr>
          <a:xfrm>
            <a:off x="8784771" y="2065289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We’re learning!</a:t>
            </a:r>
          </a:p>
        </p:txBody>
      </p:sp>
      <p:graphicFrame>
        <p:nvGraphicFramePr>
          <p:cNvPr id="46" name="Table 10">
            <a:extLst>
              <a:ext uri="{FF2B5EF4-FFF2-40B4-BE49-F238E27FC236}">
                <a16:creationId xmlns:a16="http://schemas.microsoft.com/office/drawing/2014/main" id="{B51C9EBC-B5DB-440A-A61C-A7E61581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44594"/>
              </p:ext>
            </p:extLst>
          </p:nvPr>
        </p:nvGraphicFramePr>
        <p:xfrm>
          <a:off x="6858001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  <p:graphicFrame>
        <p:nvGraphicFramePr>
          <p:cNvPr id="47" name="Table 10">
            <a:extLst>
              <a:ext uri="{FF2B5EF4-FFF2-40B4-BE49-F238E27FC236}">
                <a16:creationId xmlns:a16="http://schemas.microsoft.com/office/drawing/2014/main" id="{FFB27367-2B8A-4FFD-B09B-A1E8B746E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81781"/>
              </p:ext>
            </p:extLst>
          </p:nvPr>
        </p:nvGraphicFramePr>
        <p:xfrm>
          <a:off x="9563086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 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  <p:sp>
        <p:nvSpPr>
          <p:cNvPr id="48" name="Arrow: Left-Right 47">
            <a:extLst>
              <a:ext uri="{FF2B5EF4-FFF2-40B4-BE49-F238E27FC236}">
                <a16:creationId xmlns:a16="http://schemas.microsoft.com/office/drawing/2014/main" id="{A020AA7D-04A5-4352-9C90-91721B67BACE}"/>
              </a:ext>
            </a:extLst>
          </p:cNvPr>
          <p:cNvSpPr/>
          <p:nvPr/>
        </p:nvSpPr>
        <p:spPr>
          <a:xfrm>
            <a:off x="8425543" y="5234266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69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57557" y="634482"/>
            <a:ext cx="2214236" cy="163825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77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57557" y="634482"/>
            <a:ext cx="2214236" cy="163825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2C277-4D98-45DB-9BBF-36F8AEBDCA6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5A86978-212D-4F5B-8A52-0AC9C3CB9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62986"/>
              </p:ext>
            </p:extLst>
          </p:nvPr>
        </p:nvGraphicFramePr>
        <p:xfrm>
          <a:off x="6858001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913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57557" y="634482"/>
            <a:ext cx="2214236" cy="163825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2C277-4D98-45DB-9BBF-36F8AEBDCA6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5A86978-212D-4F5B-8A52-0AC9C3CB9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38209"/>
              </p:ext>
            </p:extLst>
          </p:nvPr>
        </p:nvGraphicFramePr>
        <p:xfrm>
          <a:off x="6858001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2EC1226C-9658-42EC-9562-4E853D739D00}"/>
              </a:ext>
            </a:extLst>
          </p:cNvPr>
          <p:cNvGraphicFramePr>
            <a:graphicFrameLocks noGrp="1"/>
          </p:cNvGraphicFramePr>
          <p:nvPr/>
        </p:nvGraphicFramePr>
        <p:xfrm>
          <a:off x="9563086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 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3AA780E-D379-4048-BF44-ED6359A9D715}"/>
              </a:ext>
            </a:extLst>
          </p:cNvPr>
          <p:cNvSpPr/>
          <p:nvPr/>
        </p:nvSpPr>
        <p:spPr>
          <a:xfrm>
            <a:off x="8425543" y="5663682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6CA224-EEDF-4B5C-8818-7B6CB6E71DC3}"/>
              </a:ext>
            </a:extLst>
          </p:cNvPr>
          <p:cNvSpPr txBox="1"/>
          <p:nvPr/>
        </p:nvSpPr>
        <p:spPr>
          <a:xfrm>
            <a:off x="8425543" y="5281127"/>
            <a:ext cx="95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636146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357557" y="634482"/>
            <a:ext cx="2214236" cy="163825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2C277-4D98-45DB-9BBF-36F8AEBDCA6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5A86978-212D-4F5B-8A52-0AC9C3CB9311}"/>
              </a:ext>
            </a:extLst>
          </p:cNvPr>
          <p:cNvGraphicFramePr>
            <a:graphicFrameLocks noGrp="1"/>
          </p:cNvGraphicFramePr>
          <p:nvPr/>
        </p:nvGraphicFramePr>
        <p:xfrm>
          <a:off x="6858001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2EC1226C-9658-42EC-9562-4E853D739D00}"/>
              </a:ext>
            </a:extLst>
          </p:cNvPr>
          <p:cNvGraphicFramePr>
            <a:graphicFrameLocks noGrp="1"/>
          </p:cNvGraphicFramePr>
          <p:nvPr/>
        </p:nvGraphicFramePr>
        <p:xfrm>
          <a:off x="9563086" y="4126077"/>
          <a:ext cx="1427582" cy="265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 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81823"/>
                  </a:ext>
                </a:extLst>
              </a:tr>
            </a:tbl>
          </a:graphicData>
        </a:graphic>
      </p:graphicFrame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B3AA780E-D379-4048-BF44-ED6359A9D715}"/>
              </a:ext>
            </a:extLst>
          </p:cNvPr>
          <p:cNvSpPr/>
          <p:nvPr/>
        </p:nvSpPr>
        <p:spPr>
          <a:xfrm>
            <a:off x="8425543" y="5663682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5A66890-A235-49CB-AE8D-5011F0ACD5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52364" y="3850747"/>
            <a:ext cx="2338798" cy="52196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BEB29C-719E-4B55-AB2D-DD6425F58C72}"/>
              </a:ext>
            </a:extLst>
          </p:cNvPr>
          <p:cNvSpPr txBox="1"/>
          <p:nvPr/>
        </p:nvSpPr>
        <p:spPr>
          <a:xfrm>
            <a:off x="8425543" y="5281127"/>
            <a:ext cx="95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57877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C70A-13E5-49C3-A96E-8F85FA6F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7861-94BD-4BD7-8205-78AAB6463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Authors:</a:t>
            </a:r>
            <a:r>
              <a:rPr lang="en-US" dirty="0"/>
              <a:t> Pranav Rajpurkar, Jeremy Irvin, Kaylie Zhu, Brandon Yang, Hershel Mehta, Tony Duan, Daisy Ding, Aarti Bagul, </a:t>
            </a:r>
            <a:r>
              <a:rPr lang="en-US" dirty="0">
                <a:highlight>
                  <a:srgbClr val="FFFF00"/>
                </a:highlight>
              </a:rPr>
              <a:t>Curtis Langlotz, Katie Shpanskaya, Matthew P. Lungren</a:t>
            </a:r>
            <a:r>
              <a:rPr lang="en-US" dirty="0"/>
              <a:t>, Andrew Y. Ng</a:t>
            </a:r>
          </a:p>
          <a:p>
            <a:r>
              <a:rPr lang="en-US" dirty="0"/>
              <a:t>arXiv pre-print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DE934-7565-4C72-8A9C-11B3E01F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795159" cy="19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4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</p:spTree>
    <p:extLst>
      <p:ext uri="{BB962C8B-B14F-4D97-AF65-F5344CB8AC3E}">
        <p14:creationId xmlns:p14="http://schemas.microsoft.com/office/powerpoint/2010/main" val="451940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stCxn id="42" idx="0"/>
            <a:endCxn id="3" idx="1"/>
          </p:cNvCxnSpPr>
          <p:nvPr/>
        </p:nvCxnSpPr>
        <p:spPr>
          <a:xfrm rot="5400000" flipH="1" flipV="1">
            <a:off x="5535835" y="2364955"/>
            <a:ext cx="669594" cy="182434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396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stCxn id="42" idx="0"/>
            <a:endCxn id="3" idx="1"/>
          </p:cNvCxnSpPr>
          <p:nvPr/>
        </p:nvCxnSpPr>
        <p:spPr>
          <a:xfrm rot="5400000" flipH="1" flipV="1">
            <a:off x="5535835" y="2364955"/>
            <a:ext cx="669594" cy="182434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26F8F-7D11-4650-B7CC-EC8545571334}"/>
              </a:ext>
            </a:extLst>
          </p:cNvPr>
          <p:cNvCxnSpPr>
            <a:cxnSpLocks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325929B4-3888-4073-9097-25112D27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739417"/>
              </p:ext>
            </p:extLst>
          </p:nvPr>
        </p:nvGraphicFramePr>
        <p:xfrm>
          <a:off x="6858001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09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stCxn id="42" idx="0"/>
            <a:endCxn id="3" idx="1"/>
          </p:cNvCxnSpPr>
          <p:nvPr/>
        </p:nvCxnSpPr>
        <p:spPr>
          <a:xfrm rot="5400000" flipH="1" flipV="1">
            <a:off x="5535835" y="2364955"/>
            <a:ext cx="669594" cy="182434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26F8F-7D11-4650-B7CC-EC8545571334}"/>
              </a:ext>
            </a:extLst>
          </p:cNvPr>
          <p:cNvCxnSpPr>
            <a:cxnSpLocks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10">
            <a:extLst>
              <a:ext uri="{FF2B5EF4-FFF2-40B4-BE49-F238E27FC236}">
                <a16:creationId xmlns:a16="http://schemas.microsoft.com/office/drawing/2014/main" id="{079E3C6D-3557-44EE-BBE5-7711A6518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364"/>
              </p:ext>
            </p:extLst>
          </p:nvPr>
        </p:nvGraphicFramePr>
        <p:xfrm>
          <a:off x="6858001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B2C5EF9E-4E89-426F-828D-931CB43BF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955600"/>
              </p:ext>
            </p:extLst>
          </p:nvPr>
        </p:nvGraphicFramePr>
        <p:xfrm>
          <a:off x="9563086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 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B4250FB3-26CB-4734-AE17-64C93D3C6B5E}"/>
              </a:ext>
            </a:extLst>
          </p:cNvPr>
          <p:cNvSpPr/>
          <p:nvPr/>
        </p:nvSpPr>
        <p:spPr>
          <a:xfrm>
            <a:off x="8425543" y="5234266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66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4EB4078-169F-4E59-AE2C-CE88D0305B49}"/>
              </a:ext>
            </a:extLst>
          </p:cNvPr>
          <p:cNvCxnSpPr>
            <a:cxnSpLocks/>
            <a:stCxn id="42" idx="0"/>
            <a:endCxn id="3" idx="1"/>
          </p:cNvCxnSpPr>
          <p:nvPr/>
        </p:nvCxnSpPr>
        <p:spPr>
          <a:xfrm rot="5400000" flipH="1" flipV="1">
            <a:off x="5535835" y="2364955"/>
            <a:ext cx="669594" cy="182434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26F8F-7D11-4650-B7CC-EC8545571334}"/>
              </a:ext>
            </a:extLst>
          </p:cNvPr>
          <p:cNvCxnSpPr>
            <a:cxnSpLocks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10">
            <a:extLst>
              <a:ext uri="{FF2B5EF4-FFF2-40B4-BE49-F238E27FC236}">
                <a16:creationId xmlns:a16="http://schemas.microsoft.com/office/drawing/2014/main" id="{079E3C6D-3557-44EE-BBE5-7711A6518DB7}"/>
              </a:ext>
            </a:extLst>
          </p:cNvPr>
          <p:cNvGraphicFramePr>
            <a:graphicFrameLocks noGrp="1"/>
          </p:cNvGraphicFramePr>
          <p:nvPr/>
        </p:nvGraphicFramePr>
        <p:xfrm>
          <a:off x="6858001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  <p:graphicFrame>
        <p:nvGraphicFramePr>
          <p:cNvPr id="23" name="Table 10">
            <a:extLst>
              <a:ext uri="{FF2B5EF4-FFF2-40B4-BE49-F238E27FC236}">
                <a16:creationId xmlns:a16="http://schemas.microsoft.com/office/drawing/2014/main" id="{B2C5EF9E-4E89-426F-828D-931CB43BF1A3}"/>
              </a:ext>
            </a:extLst>
          </p:cNvPr>
          <p:cNvGraphicFramePr>
            <a:graphicFrameLocks noGrp="1"/>
          </p:cNvGraphicFramePr>
          <p:nvPr/>
        </p:nvGraphicFramePr>
        <p:xfrm>
          <a:off x="9563086" y="4126077"/>
          <a:ext cx="1427582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 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</a:tbl>
          </a:graphicData>
        </a:graphic>
      </p:graphicFrame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B4250FB3-26CB-4734-AE17-64C93D3C6B5E}"/>
              </a:ext>
            </a:extLst>
          </p:cNvPr>
          <p:cNvSpPr/>
          <p:nvPr/>
        </p:nvSpPr>
        <p:spPr>
          <a:xfrm>
            <a:off x="8425543" y="5234266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01A107-4313-4195-B812-4233AE4F9024}"/>
              </a:ext>
            </a:extLst>
          </p:cNvPr>
          <p:cNvCxnSpPr>
            <a:cxnSpLocks/>
          </p:cNvCxnSpPr>
          <p:nvPr/>
        </p:nvCxnSpPr>
        <p:spPr>
          <a:xfrm flipV="1">
            <a:off x="8929396" y="2491273"/>
            <a:ext cx="811763" cy="2640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AE45F90-87F4-42E1-A8B9-857FB0E4A75C}"/>
              </a:ext>
            </a:extLst>
          </p:cNvPr>
          <p:cNvSpPr txBox="1"/>
          <p:nvPr/>
        </p:nvSpPr>
        <p:spPr>
          <a:xfrm>
            <a:off x="8784771" y="1844942"/>
            <a:ext cx="191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We’re still learning!</a:t>
            </a:r>
          </a:p>
        </p:txBody>
      </p:sp>
    </p:spTree>
    <p:extLst>
      <p:ext uri="{BB962C8B-B14F-4D97-AF65-F5344CB8AC3E}">
        <p14:creationId xmlns:p14="http://schemas.microsoft.com/office/powerpoint/2010/main" val="1178834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</p:spTree>
    <p:extLst>
      <p:ext uri="{BB962C8B-B14F-4D97-AF65-F5344CB8AC3E}">
        <p14:creationId xmlns:p14="http://schemas.microsoft.com/office/powerpoint/2010/main" val="349615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49F8F7F-58C0-40DB-9D0B-20C29849AF05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4171613" y="3445354"/>
            <a:ext cx="3114215" cy="210816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6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49F8F7F-58C0-40DB-9D0B-20C29849AF05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4171613" y="3445354"/>
            <a:ext cx="3114215" cy="210816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D189ED-59EA-4075-89B6-3A600F4D9841}"/>
              </a:ext>
            </a:extLst>
          </p:cNvPr>
          <p:cNvCxnSpPr>
            <a:cxnSpLocks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10">
            <a:extLst>
              <a:ext uri="{FF2B5EF4-FFF2-40B4-BE49-F238E27FC236}">
                <a16:creationId xmlns:a16="http://schemas.microsoft.com/office/drawing/2014/main" id="{FCC49444-EAAE-4560-8F21-892AD8D43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59138"/>
              </p:ext>
            </p:extLst>
          </p:nvPr>
        </p:nvGraphicFramePr>
        <p:xfrm>
          <a:off x="6858001" y="4126077"/>
          <a:ext cx="1427582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233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49F8F7F-58C0-40DB-9D0B-20C29849AF05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4171613" y="3445354"/>
            <a:ext cx="3114215" cy="210816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D189ED-59EA-4075-89B6-3A600F4D9841}"/>
              </a:ext>
            </a:extLst>
          </p:cNvPr>
          <p:cNvCxnSpPr>
            <a:cxnSpLocks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10">
            <a:extLst>
              <a:ext uri="{FF2B5EF4-FFF2-40B4-BE49-F238E27FC236}">
                <a16:creationId xmlns:a16="http://schemas.microsoft.com/office/drawing/2014/main" id="{FCC49444-EAAE-4560-8F21-892AD8D43847}"/>
              </a:ext>
            </a:extLst>
          </p:cNvPr>
          <p:cNvGraphicFramePr>
            <a:graphicFrameLocks noGrp="1"/>
          </p:cNvGraphicFramePr>
          <p:nvPr/>
        </p:nvGraphicFramePr>
        <p:xfrm>
          <a:off x="6858001" y="4126077"/>
          <a:ext cx="1427582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</a:tbl>
          </a:graphicData>
        </a:graphic>
      </p:graphicFrame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EFC6CCE0-7E11-4945-816B-7CD38D04D6D9}"/>
              </a:ext>
            </a:extLst>
          </p:cNvPr>
          <p:cNvGraphicFramePr>
            <a:graphicFrameLocks noGrp="1"/>
          </p:cNvGraphicFramePr>
          <p:nvPr/>
        </p:nvGraphicFramePr>
        <p:xfrm>
          <a:off x="9535232" y="4126077"/>
          <a:ext cx="1427582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</a:tbl>
          </a:graphicData>
        </a:graphic>
      </p:graphicFrame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027CB35C-0793-46D9-B30E-3FC48DE95741}"/>
              </a:ext>
            </a:extLst>
          </p:cNvPr>
          <p:cNvSpPr/>
          <p:nvPr/>
        </p:nvSpPr>
        <p:spPr>
          <a:xfrm>
            <a:off x="8425543" y="5234266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9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996F-91A0-4BC4-ACEF-1E9BCE5F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694" y="133597"/>
            <a:ext cx="5113176" cy="916247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train a DL model?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648B0B-9675-4CCE-8FF2-74D8996A0D50}"/>
              </a:ext>
            </a:extLst>
          </p:cNvPr>
          <p:cNvGrpSpPr/>
          <p:nvPr/>
        </p:nvGrpSpPr>
        <p:grpSpPr>
          <a:xfrm>
            <a:off x="-17544" y="0"/>
            <a:ext cx="4170461" cy="2763324"/>
            <a:chOff x="342054" y="1628801"/>
            <a:chExt cx="4170461" cy="27633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736EE4-C606-423F-A8EB-79B83B75F71D}"/>
                </a:ext>
              </a:extLst>
            </p:cNvPr>
            <p:cNvGrpSpPr/>
            <p:nvPr/>
          </p:nvGrpSpPr>
          <p:grpSpPr>
            <a:xfrm>
              <a:off x="342054" y="1628801"/>
              <a:ext cx="4170461" cy="1356188"/>
              <a:chOff x="342054" y="1628801"/>
              <a:chExt cx="4170461" cy="1356188"/>
            </a:xfrm>
          </p:grpSpPr>
          <p:pic>
            <p:nvPicPr>
              <p:cNvPr id="26" name="Picture 25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75A7264D-E14F-45C6-A3C4-3D0D8AEA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054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8" name="Picture 27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AB89FAFF-3E9C-44BC-99A3-5A733625B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190" y="1628801"/>
                <a:ext cx="1356188" cy="1356188"/>
              </a:xfrm>
              <a:prstGeom prst="rect">
                <a:avLst/>
              </a:prstGeom>
            </p:spPr>
          </p:pic>
          <p:pic>
            <p:nvPicPr>
              <p:cNvPr id="29" name="Picture 28" descr="X-ray of a person's chest&#10;&#10;Description automatically generated with medium confidence">
                <a:extLst>
                  <a:ext uri="{FF2B5EF4-FFF2-40B4-BE49-F238E27FC236}">
                    <a16:creationId xmlns:a16="http://schemas.microsoft.com/office/drawing/2014/main" id="{CE90E5CC-0EC5-4343-9743-81943DFCF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6327" y="1628801"/>
                <a:ext cx="1356188" cy="1356188"/>
              </a:xfrm>
              <a:prstGeom prst="rect">
                <a:avLst/>
              </a:prstGeom>
            </p:spPr>
          </p:pic>
        </p:grpSp>
        <p:pic>
          <p:nvPicPr>
            <p:cNvPr id="30" name="Picture 29" descr="X-ray of a person's chest&#10;&#10;Description automatically generated with medium confidence">
              <a:extLst>
                <a:ext uri="{FF2B5EF4-FFF2-40B4-BE49-F238E27FC236}">
                  <a16:creationId xmlns:a16="http://schemas.microsoft.com/office/drawing/2014/main" id="{D91B89BB-CCF0-4A8F-86BC-22B6AD91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9D20DD-2CDF-44A0-BEE8-FF3345362807}"/>
              </a:ext>
            </a:extLst>
          </p:cNvPr>
          <p:cNvGrpSpPr/>
          <p:nvPr/>
        </p:nvGrpSpPr>
        <p:grpSpPr>
          <a:xfrm>
            <a:off x="-1" y="3303161"/>
            <a:ext cx="2763325" cy="1356188"/>
            <a:chOff x="1749190" y="3035937"/>
            <a:chExt cx="2763325" cy="1356188"/>
          </a:xfrm>
        </p:grpSpPr>
        <p:pic>
          <p:nvPicPr>
            <p:cNvPr id="31" name="Picture 30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BB535D84-8F65-42C6-821F-549A2438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3035937"/>
              <a:ext cx="1356188" cy="1356188"/>
            </a:xfrm>
            <a:prstGeom prst="rect">
              <a:avLst/>
            </a:prstGeom>
          </p:spPr>
        </p:pic>
        <p:pic>
          <p:nvPicPr>
            <p:cNvPr id="32" name="Picture 31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005DCFAB-49A5-47FC-BD39-EA68EE1B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3035937"/>
              <a:ext cx="1356188" cy="13561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C20257-2AFE-458D-84A1-B9233B43C186}"/>
              </a:ext>
            </a:extLst>
          </p:cNvPr>
          <p:cNvGrpSpPr/>
          <p:nvPr/>
        </p:nvGrpSpPr>
        <p:grpSpPr>
          <a:xfrm>
            <a:off x="-17545" y="5504853"/>
            <a:ext cx="4170461" cy="1356188"/>
            <a:chOff x="342054" y="4444287"/>
            <a:chExt cx="4170461" cy="1356188"/>
          </a:xfrm>
        </p:grpSpPr>
        <p:pic>
          <p:nvPicPr>
            <p:cNvPr id="33" name="Picture 32" descr="A x-ray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30B1AF3A-5FDE-4FE1-A20B-60A9781F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54" y="4444287"/>
              <a:ext cx="1356188" cy="1356188"/>
            </a:xfrm>
            <a:prstGeom prst="rect">
              <a:avLst/>
            </a:prstGeom>
          </p:spPr>
        </p:pic>
        <p:pic>
          <p:nvPicPr>
            <p:cNvPr id="34" name="Picture 33" descr="A picture containing x-ray film&#10;&#10;Description automatically generated">
              <a:extLst>
                <a:ext uri="{FF2B5EF4-FFF2-40B4-BE49-F238E27FC236}">
                  <a16:creationId xmlns:a16="http://schemas.microsoft.com/office/drawing/2014/main" id="{2A589D2D-0E13-4A7B-9C06-979F5114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190" y="4444287"/>
              <a:ext cx="1356188" cy="1356188"/>
            </a:xfrm>
            <a:prstGeom prst="rect">
              <a:avLst/>
            </a:prstGeom>
          </p:spPr>
        </p:pic>
        <p:pic>
          <p:nvPicPr>
            <p:cNvPr id="35" name="Content Placeholder 5" descr="A picture containing indoor, x-ray film&#10;&#10;Description automatically generated">
              <a:extLst>
                <a:ext uri="{FF2B5EF4-FFF2-40B4-BE49-F238E27FC236}">
                  <a16:creationId xmlns:a16="http://schemas.microsoft.com/office/drawing/2014/main" id="{F574AFD4-1972-4F4E-A5F7-06CC8DC9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327" y="4444287"/>
              <a:ext cx="1356188" cy="13561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923CDC-ABB2-4935-8FF9-F137F7BFD92A}"/>
              </a:ext>
            </a:extLst>
          </p:cNvPr>
          <p:cNvSpPr txBox="1"/>
          <p:nvPr/>
        </p:nvSpPr>
        <p:spPr>
          <a:xfrm>
            <a:off x="4152917" y="447869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F3EEA-CA93-4520-A608-EAADF6099944}"/>
              </a:ext>
            </a:extLst>
          </p:cNvPr>
          <p:cNvSpPr txBox="1"/>
          <p:nvPr/>
        </p:nvSpPr>
        <p:spPr>
          <a:xfrm>
            <a:off x="4152917" y="3611923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FF44E-47BD-46D2-80A7-08D12C536B1D}"/>
              </a:ext>
            </a:extLst>
          </p:cNvPr>
          <p:cNvSpPr txBox="1"/>
          <p:nvPr/>
        </p:nvSpPr>
        <p:spPr>
          <a:xfrm>
            <a:off x="4152917" y="6056544"/>
            <a:ext cx="16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65E39BD-62EF-4129-B288-1AB14727D499}"/>
              </a:ext>
            </a:extLst>
          </p:cNvPr>
          <p:cNvSpPr/>
          <p:nvPr/>
        </p:nvSpPr>
        <p:spPr>
          <a:xfrm>
            <a:off x="6615405" y="2272735"/>
            <a:ext cx="1912775" cy="1339188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ChexNet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49F8F7F-58C0-40DB-9D0B-20C29849AF05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4171613" y="3445354"/>
            <a:ext cx="3114215" cy="210816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D189ED-59EA-4075-89B6-3A600F4D9841}"/>
              </a:ext>
            </a:extLst>
          </p:cNvPr>
          <p:cNvCxnSpPr>
            <a:cxnSpLocks/>
          </p:cNvCxnSpPr>
          <p:nvPr/>
        </p:nvCxnSpPr>
        <p:spPr>
          <a:xfrm>
            <a:off x="7571793" y="3611923"/>
            <a:ext cx="0" cy="5141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10">
            <a:extLst>
              <a:ext uri="{FF2B5EF4-FFF2-40B4-BE49-F238E27FC236}">
                <a16:creationId xmlns:a16="http://schemas.microsoft.com/office/drawing/2014/main" id="{FCC49444-EAAE-4560-8F21-892AD8D43847}"/>
              </a:ext>
            </a:extLst>
          </p:cNvPr>
          <p:cNvGraphicFramePr>
            <a:graphicFrameLocks noGrp="1"/>
          </p:cNvGraphicFramePr>
          <p:nvPr/>
        </p:nvGraphicFramePr>
        <p:xfrm>
          <a:off x="6858001" y="4126077"/>
          <a:ext cx="1427582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Probability  Pneumonia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</a:tbl>
          </a:graphicData>
        </a:graphic>
      </p:graphicFrame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EFC6CCE0-7E11-4945-816B-7CD38D04D6D9}"/>
              </a:ext>
            </a:extLst>
          </p:cNvPr>
          <p:cNvGraphicFramePr>
            <a:graphicFrameLocks noGrp="1"/>
          </p:cNvGraphicFramePr>
          <p:nvPr/>
        </p:nvGraphicFramePr>
        <p:xfrm>
          <a:off x="9535232" y="4126077"/>
          <a:ext cx="1427582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7582">
                  <a:extLst>
                    <a:ext uri="{9D8B030D-6E8A-4147-A177-3AD203B41FA5}">
                      <a16:colId xmlns:a16="http://schemas.microsoft.com/office/drawing/2014/main" val="4164194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Actual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Pneumonia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1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96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5684"/>
                  </a:ext>
                </a:extLst>
              </a:tr>
            </a:tbl>
          </a:graphicData>
        </a:graphic>
      </p:graphicFrame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027CB35C-0793-46D9-B30E-3FC48DE95741}"/>
              </a:ext>
            </a:extLst>
          </p:cNvPr>
          <p:cNvSpPr/>
          <p:nvPr/>
        </p:nvSpPr>
        <p:spPr>
          <a:xfrm>
            <a:off x="8425543" y="5234266"/>
            <a:ext cx="969729" cy="270587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0E3307-1CB4-402A-9CBA-85F73408F149}"/>
              </a:ext>
            </a:extLst>
          </p:cNvPr>
          <p:cNvCxnSpPr>
            <a:cxnSpLocks/>
          </p:cNvCxnSpPr>
          <p:nvPr/>
        </p:nvCxnSpPr>
        <p:spPr>
          <a:xfrm flipV="1">
            <a:off x="8929396" y="2491273"/>
            <a:ext cx="811763" cy="26405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4793C35-EAEC-4AD8-9B48-CA4AD2E33F79}"/>
              </a:ext>
            </a:extLst>
          </p:cNvPr>
          <p:cNvSpPr txBox="1"/>
          <p:nvPr/>
        </p:nvSpPr>
        <p:spPr>
          <a:xfrm>
            <a:off x="8784771" y="2065289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Report scores!</a:t>
            </a:r>
          </a:p>
        </p:txBody>
      </p:sp>
    </p:spTree>
    <p:extLst>
      <p:ext uri="{BB962C8B-B14F-4D97-AF65-F5344CB8AC3E}">
        <p14:creationId xmlns:p14="http://schemas.microsoft.com/office/powerpoint/2010/main" val="227537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9651-536E-4749-A275-46073B48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CheXNet – Big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E8F85-8111-44A9-B840-0A0E82AB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48" y="642988"/>
            <a:ext cx="2548981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24490-C2EF-4304-B1B6-B7BA9D176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b="1" dirty="0"/>
              <a:t>Goal: </a:t>
            </a:r>
            <a:r>
              <a:rPr lang="en-US" dirty="0"/>
              <a:t>Develop an AI model to </a:t>
            </a:r>
            <a:r>
              <a:rPr lang="en-US" i="1" dirty="0"/>
              <a:t>detect</a:t>
            </a:r>
            <a:r>
              <a:rPr lang="en-US" dirty="0"/>
              <a:t> pneumonia from chest x-rays (CXR).</a:t>
            </a:r>
          </a:p>
          <a:p>
            <a:r>
              <a:rPr lang="en-US" b="1" dirty="0"/>
              <a:t>Method:</a:t>
            </a:r>
            <a:r>
              <a:rPr lang="en-US" dirty="0"/>
              <a:t> Input 100,000 CXRs from a recently released dataset</a:t>
            </a:r>
            <a:r>
              <a:rPr lang="en-US" baseline="30000" dirty="0"/>
              <a:t>1</a:t>
            </a:r>
            <a:r>
              <a:rPr lang="en-US" dirty="0"/>
              <a:t> into a fancy new Deep Learning (DL) model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r>
              <a:rPr lang="en-US" b="1" dirty="0"/>
              <a:t>Result: </a:t>
            </a:r>
            <a:r>
              <a:rPr lang="en-US" dirty="0"/>
              <a:t>Putting unseen CXRs into our trained DL model gets us highly accurate predictions for pneumonia detection.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DB045-EAA8-4A11-9992-2490C6720E8E}"/>
              </a:ext>
            </a:extLst>
          </p:cNvPr>
          <p:cNvSpPr txBox="1"/>
          <p:nvPr/>
        </p:nvSpPr>
        <p:spPr>
          <a:xfrm>
            <a:off x="4483223" y="6343739"/>
            <a:ext cx="77087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Wang, X. et al. (2017). Chestx-ray8: Hospital-scale chest x-ray database and benchmarks on weakly-supervised classification and localization of common thorax diseases. In CVPR.</a:t>
            </a:r>
          </a:p>
          <a:p>
            <a:pPr marL="228600" indent="-228600">
              <a:buAutoNum type="arabicPeriod"/>
            </a:pPr>
            <a:r>
              <a:rPr lang="en-US" sz="900" dirty="0"/>
              <a:t>Huang, G. et al. (2017). Densely connected convolutional networks. In CVPR.</a:t>
            </a:r>
          </a:p>
        </p:txBody>
      </p:sp>
    </p:spTree>
    <p:extLst>
      <p:ext uri="{BB962C8B-B14F-4D97-AF65-F5344CB8AC3E}">
        <p14:creationId xmlns:p14="http://schemas.microsoft.com/office/powerpoint/2010/main" val="21146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4C7E-2A74-4EA9-9100-3C71E2C6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have a validation set? </a:t>
            </a:r>
          </a:p>
        </p:txBody>
      </p:sp>
      <p:pic>
        <p:nvPicPr>
          <p:cNvPr id="1032" name="Picture 8" descr="Neural Network Starter Kit: Part 2 | by Jeff Spagnola | Medium">
            <a:extLst>
              <a:ext uri="{FF2B5EF4-FFF2-40B4-BE49-F238E27FC236}">
                <a16:creationId xmlns:a16="http://schemas.microsoft.com/office/drawing/2014/main" id="{2E63DCAE-4260-4298-8086-D6289703A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97884"/>
            <a:ext cx="3579950" cy="29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ificial Intelligence: Hyperparameters | by Daniel Shapiro, PhD | Towards  Data Science">
            <a:extLst>
              <a:ext uri="{FF2B5EF4-FFF2-40B4-BE49-F238E27FC236}">
                <a16:creationId xmlns:a16="http://schemas.microsoft.com/office/drawing/2014/main" id="{D00FBD87-55BB-4241-8602-937C6B68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15" y="2598187"/>
            <a:ext cx="54102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iting for Hyperparameter Tuning to Finish Still waiting - Waiting For |  Meme Generator">
            <a:extLst>
              <a:ext uri="{FF2B5EF4-FFF2-40B4-BE49-F238E27FC236}">
                <a16:creationId xmlns:a16="http://schemas.microsoft.com/office/drawing/2014/main" id="{1ED302CC-CE88-44E4-BAEA-7F50B185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89" y="1223211"/>
            <a:ext cx="3641390" cy="407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CEE2AD-6308-4BCA-B00A-1BF7F3C7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24" y="1205645"/>
            <a:ext cx="6506884" cy="486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yperparameters hyperparameters hyperparameters hyperparameters - Steve  Ballmer | Meme Generator">
            <a:extLst>
              <a:ext uri="{FF2B5EF4-FFF2-40B4-BE49-F238E27FC236}">
                <a16:creationId xmlns:a16="http://schemas.microsoft.com/office/drawing/2014/main" id="{D9E54CC9-38FE-438B-9E5F-23183ACB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560" y="1690688"/>
            <a:ext cx="5711687" cy="42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75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F5D3-2FDD-4D35-AE77-412ACEF9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61D4-FCE0-45B4-A908-DAD59F0F9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https://bit.ly/378pkAk</a:t>
            </a:r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387A30-39FE-445F-8332-102F615B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3290"/>
            <a:ext cx="8171635" cy="3834710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1E739FAA-2580-4307-A043-C924DE98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7" y="0"/>
            <a:ext cx="3662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928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04FB536B-468D-4EED-81A8-689C6F86F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69"/>
            <a:ext cx="12192000" cy="6330462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608B4FF8-7264-4B23-8B51-3BB373CB4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69"/>
            <a:ext cx="12192000" cy="6330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392419-3ED2-4472-B2FE-617B9AAFEC1F}"/>
              </a:ext>
            </a:extLst>
          </p:cNvPr>
          <p:cNvSpPr txBox="1"/>
          <p:nvPr/>
        </p:nvSpPr>
        <p:spPr>
          <a:xfrm>
            <a:off x="0" y="0"/>
            <a:ext cx="716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Valid Accuracy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52940A-446E-4539-B0C6-38CCABA8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66" y="3913543"/>
            <a:ext cx="1428949" cy="1486107"/>
          </a:xfrm>
          <a:prstGeom prst="rect">
            <a:avLst/>
          </a:prstGeom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B91E6616-6A2E-4A49-B8E0-523290836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878832"/>
              </p:ext>
            </p:extLst>
          </p:nvPr>
        </p:nvGraphicFramePr>
        <p:xfrm>
          <a:off x="4204563" y="2465172"/>
          <a:ext cx="3782874" cy="1927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437">
                  <a:extLst>
                    <a:ext uri="{9D8B030D-6E8A-4147-A177-3AD203B41FA5}">
                      <a16:colId xmlns:a16="http://schemas.microsoft.com/office/drawing/2014/main" val="2278478706"/>
                    </a:ext>
                  </a:extLst>
                </a:gridCol>
                <a:gridCol w="1891437">
                  <a:extLst>
                    <a:ext uri="{9D8B030D-6E8A-4147-A177-3AD203B41FA5}">
                      <a16:colId xmlns:a16="http://schemas.microsoft.com/office/drawing/2014/main" val="238451154"/>
                    </a:ext>
                  </a:extLst>
                </a:gridCol>
              </a:tblGrid>
              <a:tr h="34565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Testing Split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661223"/>
                  </a:ext>
                </a:extLst>
              </a:tr>
              <a:tr h="78094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ChestXRay-14 Testing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023289"/>
                  </a:ext>
                </a:extLst>
              </a:tr>
              <a:tr h="78094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COVID-SBU Testing 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3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75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07DF5B-73B1-4427-9BF1-7CAFCEB2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63"/>
            <a:ext cx="12192000" cy="64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31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23D3F794-866D-46A7-B327-3B8E3CB2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69"/>
            <a:ext cx="12192000" cy="6330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2B7F4-2A27-4DEB-B8ED-C4FBEACE7424}"/>
              </a:ext>
            </a:extLst>
          </p:cNvPr>
          <p:cNvSpPr txBox="1"/>
          <p:nvPr/>
        </p:nvSpPr>
        <p:spPr>
          <a:xfrm>
            <a:off x="0" y="0"/>
            <a:ext cx="716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 Accuracy (ChestXray14)</a:t>
            </a:r>
          </a:p>
        </p:txBody>
      </p:sp>
    </p:spTree>
    <p:extLst>
      <p:ext uri="{BB962C8B-B14F-4D97-AF65-F5344CB8AC3E}">
        <p14:creationId xmlns:p14="http://schemas.microsoft.com/office/powerpoint/2010/main" val="1393274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radar chart&#10;&#10;Description automatically generated">
            <a:extLst>
              <a:ext uri="{FF2B5EF4-FFF2-40B4-BE49-F238E27FC236}">
                <a16:creationId xmlns:a16="http://schemas.microsoft.com/office/drawing/2014/main" id="{19368F14-B0E2-4973-87E5-CDB976831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69"/>
            <a:ext cx="12192000" cy="6330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D697C-DB35-462A-B881-327C0FAAC824}"/>
              </a:ext>
            </a:extLst>
          </p:cNvPr>
          <p:cNvSpPr txBox="1"/>
          <p:nvPr/>
        </p:nvSpPr>
        <p:spPr>
          <a:xfrm>
            <a:off x="0" y="0"/>
            <a:ext cx="716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 Accuracy (COVID-SBU)</a:t>
            </a:r>
          </a:p>
        </p:txBody>
      </p:sp>
    </p:spTree>
    <p:extLst>
      <p:ext uri="{BB962C8B-B14F-4D97-AF65-F5344CB8AC3E}">
        <p14:creationId xmlns:p14="http://schemas.microsoft.com/office/powerpoint/2010/main" val="1445179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2FB8-F30A-4C95-8D0B-C01C8605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C7AF-5899-4CD3-9055-328A3511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dirty="0"/>
              <a:t>CheXNet obtained state of the art performance in pneumonia detection, outperforming four radiologists (including a thoracic specialist). </a:t>
            </a:r>
          </a:p>
          <a:p>
            <a:r>
              <a:rPr lang="en-US" dirty="0"/>
              <a:t>Our model was semi-generalizable to COVID data from patients here at Stony Brook (~63% accuracy).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CDE41-111F-49D7-A7FE-CFED810D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90688"/>
            <a:ext cx="4721088" cy="22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1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73D2-8DDC-4EA5-9A1F-2BBBA9C2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2170-B5D2-44FF-891E-44CA4E714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2417" cy="4351338"/>
          </a:xfrm>
        </p:spPr>
        <p:txBody>
          <a:bodyPr/>
          <a:lstStyle/>
          <a:p>
            <a:r>
              <a:rPr lang="en-US" dirty="0"/>
              <a:t>CheXNet was not peer reviewed.</a:t>
            </a:r>
          </a:p>
          <a:p>
            <a:pPr lvl="1"/>
            <a:r>
              <a:rPr lang="en-US" dirty="0"/>
              <a:t>Multiple public reviews and correspondences with the authors.</a:t>
            </a:r>
          </a:p>
          <a:p>
            <a:r>
              <a:rPr lang="en-US" dirty="0"/>
              <a:t>Comparison to radiologists is questionable.</a:t>
            </a:r>
          </a:p>
          <a:p>
            <a:pPr lvl="1"/>
            <a:r>
              <a:rPr lang="en-US" dirty="0"/>
              <a:t>Human medical interpretation relies on other views and medical history. </a:t>
            </a:r>
          </a:p>
          <a:p>
            <a:r>
              <a:rPr lang="en-US" dirty="0"/>
              <a:t>It’s never clear what a deep learning model is really learning. </a:t>
            </a:r>
          </a:p>
          <a:p>
            <a:endParaRPr lang="en-US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B96C6FB-A1CC-4B80-A22B-05E0F000B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9" y="742432"/>
            <a:ext cx="5555422" cy="53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3DA3-41F9-459D-90E6-AE1B29B9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0186-AA1F-43AB-B2B5-60117F0D7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you buy our results or CheXNet’s? Why or why not?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there any use for AI models now in medicine? If so, where and how? If not, what needs to change for them to be used?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there anywhere in your field of research that you think Deep Learning could be useful?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 robots going to take over the world? Why or why not? </a:t>
            </a:r>
          </a:p>
        </p:txBody>
      </p:sp>
    </p:spTree>
    <p:extLst>
      <p:ext uri="{BB962C8B-B14F-4D97-AF65-F5344CB8AC3E}">
        <p14:creationId xmlns:p14="http://schemas.microsoft.com/office/powerpoint/2010/main" val="277078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FC7B-727A-4A7E-A2EC-2F98FCD7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2312-5700-4F3B-BCD4-445561FEE0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5466" y="365125"/>
            <a:ext cx="6809509" cy="415212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Data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Deep Learning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Results/Implications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43A97-434B-47D4-8AAA-E035C5E01F3A}"/>
              </a:ext>
            </a:extLst>
          </p:cNvPr>
          <p:cNvCxnSpPr>
            <a:cxnSpLocks/>
          </p:cNvCxnSpPr>
          <p:nvPr/>
        </p:nvCxnSpPr>
        <p:spPr>
          <a:xfrm>
            <a:off x="419359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99149547-C4BC-4AEF-9149-27F268549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93" y="4593253"/>
            <a:ext cx="1782147" cy="17821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C085FF-212C-45A0-8D9C-EF31A182590B}"/>
              </a:ext>
            </a:extLst>
          </p:cNvPr>
          <p:cNvCxnSpPr>
            <a:cxnSpLocks/>
          </p:cNvCxnSpPr>
          <p:nvPr/>
        </p:nvCxnSpPr>
        <p:spPr>
          <a:xfrm>
            <a:off x="6544140" y="5484327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003415-A215-40DD-9B72-167A892F50CD}"/>
              </a:ext>
            </a:extLst>
          </p:cNvPr>
          <p:cNvGrpSpPr/>
          <p:nvPr/>
        </p:nvGrpSpPr>
        <p:grpSpPr>
          <a:xfrm rot="5400000">
            <a:off x="7374708" y="4642886"/>
            <a:ext cx="1587837" cy="1682880"/>
            <a:chOff x="9421526" y="2147132"/>
            <a:chExt cx="1004908" cy="115454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D9017A1-98DD-4DD5-838A-9DF7262E13F4}"/>
                </a:ext>
              </a:extLst>
            </p:cNvPr>
            <p:cNvSpPr/>
            <p:nvPr/>
          </p:nvSpPr>
          <p:spPr>
            <a:xfrm>
              <a:off x="9810988" y="2147132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7F61F67-D4F9-45D6-B254-624FB6F47C69}"/>
                </a:ext>
              </a:extLst>
            </p:cNvPr>
            <p:cNvSpPr/>
            <p:nvPr/>
          </p:nvSpPr>
          <p:spPr>
            <a:xfrm>
              <a:off x="9421526" y="278986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2299435-0A55-4785-9087-134C08BD0965}"/>
                </a:ext>
              </a:extLst>
            </p:cNvPr>
            <p:cNvSpPr/>
            <p:nvPr/>
          </p:nvSpPr>
          <p:spPr>
            <a:xfrm>
              <a:off x="9810988" y="307120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4A9E2EF-2276-475A-AA3C-DE566092B17D}"/>
                </a:ext>
              </a:extLst>
            </p:cNvPr>
            <p:cNvSpPr/>
            <p:nvPr/>
          </p:nvSpPr>
          <p:spPr>
            <a:xfrm>
              <a:off x="10197834" y="278986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8157B1F-7A68-432E-8B03-9235E56A1AEB}"/>
                </a:ext>
              </a:extLst>
            </p:cNvPr>
            <p:cNvSpPr/>
            <p:nvPr/>
          </p:nvSpPr>
          <p:spPr>
            <a:xfrm>
              <a:off x="9986447" y="2560861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487EF6-A037-4684-A6B2-9A60D078288B}"/>
                </a:ext>
              </a:extLst>
            </p:cNvPr>
            <p:cNvSpPr/>
            <p:nvPr/>
          </p:nvSpPr>
          <p:spPr>
            <a:xfrm>
              <a:off x="9604872" y="2560861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9610251-720D-4117-8F6A-69DAADCA57C6}"/>
                </a:ext>
              </a:extLst>
            </p:cNvPr>
            <p:cNvSpPr/>
            <p:nvPr/>
          </p:nvSpPr>
          <p:spPr>
            <a:xfrm>
              <a:off x="10197834" y="306317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24E9D2-1194-4586-A933-B70D811D3043}"/>
                </a:ext>
              </a:extLst>
            </p:cNvPr>
            <p:cNvSpPr/>
            <p:nvPr/>
          </p:nvSpPr>
          <p:spPr>
            <a:xfrm>
              <a:off x="9424431" y="3070381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DDF1A4-67CE-4320-A62A-D2DB33C52849}"/>
                </a:ext>
              </a:extLst>
            </p:cNvPr>
            <p:cNvCxnSpPr>
              <a:cxnSpLocks/>
              <a:stCxn id="52" idx="7"/>
              <a:endCxn id="48" idx="2"/>
            </p:cNvCxnSpPr>
            <p:nvPr/>
          </p:nvCxnSpPr>
          <p:spPr>
            <a:xfrm flipV="1">
              <a:off x="9619553" y="2905103"/>
              <a:ext cx="578281" cy="1990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7BA58BA-B176-47FA-90D0-CCF0C122A51A}"/>
                </a:ext>
              </a:extLst>
            </p:cNvPr>
            <p:cNvCxnSpPr>
              <a:cxnSpLocks/>
              <a:stCxn id="51" idx="1"/>
              <a:endCxn id="46" idx="6"/>
            </p:cNvCxnSpPr>
            <p:nvPr/>
          </p:nvCxnSpPr>
          <p:spPr>
            <a:xfrm flipH="1" flipV="1">
              <a:off x="9650126" y="2905103"/>
              <a:ext cx="581186" cy="1918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81036B0-60F3-4383-A010-405FA2E36B6C}"/>
                </a:ext>
              </a:extLst>
            </p:cNvPr>
            <p:cNvCxnSpPr>
              <a:cxnSpLocks/>
              <a:stCxn id="49" idx="2"/>
              <a:endCxn id="46" idx="7"/>
            </p:cNvCxnSpPr>
            <p:nvPr/>
          </p:nvCxnSpPr>
          <p:spPr>
            <a:xfrm flipH="1">
              <a:off x="9616648" y="2676098"/>
              <a:ext cx="369799" cy="1475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A1185FB-119F-44F9-A21F-D477AED7E18C}"/>
                </a:ext>
              </a:extLst>
            </p:cNvPr>
            <p:cNvCxnSpPr>
              <a:cxnSpLocks/>
              <a:stCxn id="50" idx="6"/>
              <a:endCxn id="48" idx="1"/>
            </p:cNvCxnSpPr>
            <p:nvPr/>
          </p:nvCxnSpPr>
          <p:spPr>
            <a:xfrm>
              <a:off x="9833472" y="2676098"/>
              <a:ext cx="397840" cy="1475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FEB6CEE-A9C1-42A2-A8AB-4FBE8ECA780F}"/>
                </a:ext>
              </a:extLst>
            </p:cNvPr>
            <p:cNvSpPr/>
            <p:nvPr/>
          </p:nvSpPr>
          <p:spPr>
            <a:xfrm>
              <a:off x="9810988" y="3058869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84ADB3A-3E81-4C56-81D3-23F926C0628F}"/>
                </a:ext>
              </a:extLst>
            </p:cNvPr>
            <p:cNvSpPr/>
            <p:nvPr/>
          </p:nvSpPr>
          <p:spPr>
            <a:xfrm>
              <a:off x="9814798" y="2780844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4ED75CE-CC21-4506-B4EF-69C946357704}"/>
                </a:ext>
              </a:extLst>
            </p:cNvPr>
            <p:cNvCxnSpPr>
              <a:cxnSpLocks/>
              <a:stCxn id="50" idx="3"/>
              <a:endCxn id="57" idx="2"/>
            </p:cNvCxnSpPr>
            <p:nvPr/>
          </p:nvCxnSpPr>
          <p:spPr>
            <a:xfrm rot="16200000" flipH="1">
              <a:off x="9516407" y="2879526"/>
              <a:ext cx="416523" cy="17263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881E455-E4FA-446E-9BDA-5ECAA7119911}"/>
                </a:ext>
              </a:extLst>
            </p:cNvPr>
            <p:cNvCxnSpPr>
              <a:cxnSpLocks/>
              <a:stCxn id="49" idx="5"/>
              <a:endCxn id="57" idx="6"/>
            </p:cNvCxnSpPr>
            <p:nvPr/>
          </p:nvCxnSpPr>
          <p:spPr>
            <a:xfrm flipH="1">
              <a:off x="10039588" y="2757583"/>
              <a:ext cx="141981" cy="4165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34B96EE-B485-4589-8BE5-C2F8A6979C73}"/>
                </a:ext>
              </a:extLst>
            </p:cNvPr>
            <p:cNvCxnSpPr>
              <a:cxnSpLocks/>
              <a:stCxn id="49" idx="0"/>
              <a:endCxn id="52" idx="2"/>
            </p:cNvCxnSpPr>
            <p:nvPr/>
          </p:nvCxnSpPr>
          <p:spPr>
            <a:xfrm flipH="1">
              <a:off x="9424431" y="2560861"/>
              <a:ext cx="676316" cy="6247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731CAE-5ED7-4EA6-92C8-25FC994634EB}"/>
                </a:ext>
              </a:extLst>
            </p:cNvPr>
            <p:cNvCxnSpPr>
              <a:cxnSpLocks/>
              <a:stCxn id="50" idx="0"/>
              <a:endCxn id="51" idx="6"/>
            </p:cNvCxnSpPr>
            <p:nvPr/>
          </p:nvCxnSpPr>
          <p:spPr>
            <a:xfrm>
              <a:off x="9719172" y="2560861"/>
              <a:ext cx="707262" cy="6175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50E2498-EF22-4ED1-926E-7BD6B7BC1047}"/>
                </a:ext>
              </a:extLst>
            </p:cNvPr>
            <p:cNvCxnSpPr>
              <a:cxnSpLocks/>
              <a:stCxn id="45" idx="1"/>
              <a:endCxn id="50" idx="0"/>
            </p:cNvCxnSpPr>
            <p:nvPr/>
          </p:nvCxnSpPr>
          <p:spPr>
            <a:xfrm flipH="1">
              <a:off x="9719172" y="2180884"/>
              <a:ext cx="125294" cy="3799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AD3A14-26F4-44C0-839C-02E07E1F3C09}"/>
                </a:ext>
              </a:extLst>
            </p:cNvPr>
            <p:cNvCxnSpPr>
              <a:cxnSpLocks/>
              <a:stCxn id="45" idx="6"/>
              <a:endCxn id="49" idx="0"/>
            </p:cNvCxnSpPr>
            <p:nvPr/>
          </p:nvCxnSpPr>
          <p:spPr>
            <a:xfrm rot="16200000" flipH="1">
              <a:off x="9920922" y="2381036"/>
              <a:ext cx="298492" cy="611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6FB1EB5-E52D-4B88-82F5-B892EC3FF71D}"/>
              </a:ext>
            </a:extLst>
          </p:cNvPr>
          <p:cNvCxnSpPr>
            <a:cxnSpLocks/>
          </p:cNvCxnSpPr>
          <p:nvPr/>
        </p:nvCxnSpPr>
        <p:spPr>
          <a:xfrm>
            <a:off x="9061543" y="5484327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191BD6F8-DD74-4A18-90B2-EDF5D731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289" y="4596984"/>
            <a:ext cx="1844200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1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FC7B-727A-4A7E-A2EC-2F98FCD7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2312-5700-4F3B-BCD4-445561FEE0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5466" y="365125"/>
            <a:ext cx="6809509" cy="415212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Data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Deep Learning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>
              <a:solidFill>
                <a:schemeClr val="bg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chemeClr val="bg2"/>
                </a:solidFill>
              </a:rPr>
              <a:t>Results/Implications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43A97-434B-47D4-8AAA-E035C5E01F3A}"/>
              </a:ext>
            </a:extLst>
          </p:cNvPr>
          <p:cNvCxnSpPr>
            <a:cxnSpLocks/>
          </p:cNvCxnSpPr>
          <p:nvPr/>
        </p:nvCxnSpPr>
        <p:spPr>
          <a:xfrm>
            <a:off x="419359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99149547-C4BC-4AEF-9149-27F268549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93" y="4593253"/>
            <a:ext cx="1782147" cy="17821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C085FF-212C-45A0-8D9C-EF31A182590B}"/>
              </a:ext>
            </a:extLst>
          </p:cNvPr>
          <p:cNvCxnSpPr>
            <a:cxnSpLocks/>
          </p:cNvCxnSpPr>
          <p:nvPr/>
        </p:nvCxnSpPr>
        <p:spPr>
          <a:xfrm>
            <a:off x="6544140" y="5484327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003415-A215-40DD-9B72-167A892F50CD}"/>
              </a:ext>
            </a:extLst>
          </p:cNvPr>
          <p:cNvGrpSpPr/>
          <p:nvPr/>
        </p:nvGrpSpPr>
        <p:grpSpPr>
          <a:xfrm rot="5400000">
            <a:off x="7374708" y="4642886"/>
            <a:ext cx="1587837" cy="1682880"/>
            <a:chOff x="9421526" y="2147132"/>
            <a:chExt cx="1004908" cy="115454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D9017A1-98DD-4DD5-838A-9DF7262E13F4}"/>
                </a:ext>
              </a:extLst>
            </p:cNvPr>
            <p:cNvSpPr/>
            <p:nvPr/>
          </p:nvSpPr>
          <p:spPr>
            <a:xfrm>
              <a:off x="9810988" y="2147132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7F61F67-D4F9-45D6-B254-624FB6F47C69}"/>
                </a:ext>
              </a:extLst>
            </p:cNvPr>
            <p:cNvSpPr/>
            <p:nvPr/>
          </p:nvSpPr>
          <p:spPr>
            <a:xfrm>
              <a:off x="9421526" y="278986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2299435-0A55-4785-9087-134C08BD0965}"/>
                </a:ext>
              </a:extLst>
            </p:cNvPr>
            <p:cNvSpPr/>
            <p:nvPr/>
          </p:nvSpPr>
          <p:spPr>
            <a:xfrm>
              <a:off x="9810988" y="307120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4A9E2EF-2276-475A-AA3C-DE566092B17D}"/>
                </a:ext>
              </a:extLst>
            </p:cNvPr>
            <p:cNvSpPr/>
            <p:nvPr/>
          </p:nvSpPr>
          <p:spPr>
            <a:xfrm>
              <a:off x="10197834" y="278986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8157B1F-7A68-432E-8B03-9235E56A1AEB}"/>
                </a:ext>
              </a:extLst>
            </p:cNvPr>
            <p:cNvSpPr/>
            <p:nvPr/>
          </p:nvSpPr>
          <p:spPr>
            <a:xfrm>
              <a:off x="9986447" y="2560861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487EF6-A037-4684-A6B2-9A60D078288B}"/>
                </a:ext>
              </a:extLst>
            </p:cNvPr>
            <p:cNvSpPr/>
            <p:nvPr/>
          </p:nvSpPr>
          <p:spPr>
            <a:xfrm>
              <a:off x="9604872" y="2560861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9610251-720D-4117-8F6A-69DAADCA57C6}"/>
                </a:ext>
              </a:extLst>
            </p:cNvPr>
            <p:cNvSpPr/>
            <p:nvPr/>
          </p:nvSpPr>
          <p:spPr>
            <a:xfrm>
              <a:off x="10197834" y="3063176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24E9D2-1194-4586-A933-B70D811D3043}"/>
                </a:ext>
              </a:extLst>
            </p:cNvPr>
            <p:cNvSpPr/>
            <p:nvPr/>
          </p:nvSpPr>
          <p:spPr>
            <a:xfrm>
              <a:off x="9424431" y="3070381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DDF1A4-67CE-4320-A62A-D2DB33C52849}"/>
                </a:ext>
              </a:extLst>
            </p:cNvPr>
            <p:cNvCxnSpPr>
              <a:cxnSpLocks/>
              <a:stCxn id="52" idx="7"/>
              <a:endCxn id="48" idx="2"/>
            </p:cNvCxnSpPr>
            <p:nvPr/>
          </p:nvCxnSpPr>
          <p:spPr>
            <a:xfrm flipV="1">
              <a:off x="9619553" y="2905103"/>
              <a:ext cx="578281" cy="1990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7BA58BA-B176-47FA-90D0-CCF0C122A51A}"/>
                </a:ext>
              </a:extLst>
            </p:cNvPr>
            <p:cNvCxnSpPr>
              <a:cxnSpLocks/>
              <a:stCxn id="51" idx="1"/>
              <a:endCxn id="46" idx="6"/>
            </p:cNvCxnSpPr>
            <p:nvPr/>
          </p:nvCxnSpPr>
          <p:spPr>
            <a:xfrm flipH="1" flipV="1">
              <a:off x="9650126" y="2905103"/>
              <a:ext cx="581186" cy="1918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81036B0-60F3-4383-A010-405FA2E36B6C}"/>
                </a:ext>
              </a:extLst>
            </p:cNvPr>
            <p:cNvCxnSpPr>
              <a:cxnSpLocks/>
              <a:stCxn id="49" idx="2"/>
              <a:endCxn id="46" idx="7"/>
            </p:cNvCxnSpPr>
            <p:nvPr/>
          </p:nvCxnSpPr>
          <p:spPr>
            <a:xfrm flipH="1">
              <a:off x="9616648" y="2676098"/>
              <a:ext cx="369799" cy="1475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A1185FB-119F-44F9-A21F-D477AED7E18C}"/>
                </a:ext>
              </a:extLst>
            </p:cNvPr>
            <p:cNvCxnSpPr>
              <a:cxnSpLocks/>
              <a:stCxn id="50" idx="6"/>
              <a:endCxn id="48" idx="1"/>
            </p:cNvCxnSpPr>
            <p:nvPr/>
          </p:nvCxnSpPr>
          <p:spPr>
            <a:xfrm>
              <a:off x="9833472" y="2676098"/>
              <a:ext cx="397840" cy="1475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FEB6CEE-A9C1-42A2-A8AB-4FBE8ECA780F}"/>
                </a:ext>
              </a:extLst>
            </p:cNvPr>
            <p:cNvSpPr/>
            <p:nvPr/>
          </p:nvSpPr>
          <p:spPr>
            <a:xfrm>
              <a:off x="9810988" y="3058869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84ADB3A-3E81-4C56-81D3-23F926C0628F}"/>
                </a:ext>
              </a:extLst>
            </p:cNvPr>
            <p:cNvSpPr/>
            <p:nvPr/>
          </p:nvSpPr>
          <p:spPr>
            <a:xfrm>
              <a:off x="9814798" y="2780844"/>
              <a:ext cx="228600" cy="2304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4ED75CE-CC21-4506-B4EF-69C946357704}"/>
                </a:ext>
              </a:extLst>
            </p:cNvPr>
            <p:cNvCxnSpPr>
              <a:cxnSpLocks/>
              <a:stCxn id="50" idx="3"/>
              <a:endCxn id="57" idx="2"/>
            </p:cNvCxnSpPr>
            <p:nvPr/>
          </p:nvCxnSpPr>
          <p:spPr>
            <a:xfrm rot="16200000" flipH="1">
              <a:off x="9516407" y="2879526"/>
              <a:ext cx="416523" cy="17263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881E455-E4FA-446E-9BDA-5ECAA7119911}"/>
                </a:ext>
              </a:extLst>
            </p:cNvPr>
            <p:cNvCxnSpPr>
              <a:cxnSpLocks/>
              <a:stCxn id="49" idx="5"/>
              <a:endCxn id="57" idx="6"/>
            </p:cNvCxnSpPr>
            <p:nvPr/>
          </p:nvCxnSpPr>
          <p:spPr>
            <a:xfrm flipH="1">
              <a:off x="10039588" y="2757583"/>
              <a:ext cx="141981" cy="4165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34B96EE-B485-4589-8BE5-C2F8A6979C73}"/>
                </a:ext>
              </a:extLst>
            </p:cNvPr>
            <p:cNvCxnSpPr>
              <a:cxnSpLocks/>
              <a:stCxn id="49" idx="0"/>
              <a:endCxn id="52" idx="2"/>
            </p:cNvCxnSpPr>
            <p:nvPr/>
          </p:nvCxnSpPr>
          <p:spPr>
            <a:xfrm flipH="1">
              <a:off x="9424431" y="2560861"/>
              <a:ext cx="676316" cy="6247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731CAE-5ED7-4EA6-92C8-25FC994634EB}"/>
                </a:ext>
              </a:extLst>
            </p:cNvPr>
            <p:cNvCxnSpPr>
              <a:cxnSpLocks/>
              <a:stCxn id="50" idx="0"/>
              <a:endCxn id="51" idx="6"/>
            </p:cNvCxnSpPr>
            <p:nvPr/>
          </p:nvCxnSpPr>
          <p:spPr>
            <a:xfrm>
              <a:off x="9719172" y="2560861"/>
              <a:ext cx="707262" cy="6175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50E2498-EF22-4ED1-926E-7BD6B7BC1047}"/>
                </a:ext>
              </a:extLst>
            </p:cNvPr>
            <p:cNvCxnSpPr>
              <a:cxnSpLocks/>
              <a:stCxn id="45" idx="1"/>
              <a:endCxn id="50" idx="0"/>
            </p:cNvCxnSpPr>
            <p:nvPr/>
          </p:nvCxnSpPr>
          <p:spPr>
            <a:xfrm flipH="1">
              <a:off x="9719172" y="2180884"/>
              <a:ext cx="125294" cy="3799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AD3A14-26F4-44C0-839C-02E07E1F3C09}"/>
                </a:ext>
              </a:extLst>
            </p:cNvPr>
            <p:cNvCxnSpPr>
              <a:cxnSpLocks/>
              <a:stCxn id="45" idx="6"/>
              <a:endCxn id="49" idx="0"/>
            </p:cNvCxnSpPr>
            <p:nvPr/>
          </p:nvCxnSpPr>
          <p:spPr>
            <a:xfrm rot="16200000" flipH="1">
              <a:off x="9920922" y="2381036"/>
              <a:ext cx="298492" cy="611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6FB1EB5-E52D-4B88-82F5-B892EC3FF71D}"/>
              </a:ext>
            </a:extLst>
          </p:cNvPr>
          <p:cNvCxnSpPr>
            <a:cxnSpLocks/>
          </p:cNvCxnSpPr>
          <p:nvPr/>
        </p:nvCxnSpPr>
        <p:spPr>
          <a:xfrm>
            <a:off x="9061543" y="5484327"/>
            <a:ext cx="751180" cy="20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191BD6F8-DD74-4A18-90B2-EDF5D731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289" y="4596984"/>
            <a:ext cx="1844200" cy="17908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9F957E-9B3D-44BF-A973-639143BA1369}"/>
              </a:ext>
            </a:extLst>
          </p:cNvPr>
          <p:cNvSpPr/>
          <p:nvPr/>
        </p:nvSpPr>
        <p:spPr>
          <a:xfrm>
            <a:off x="4553339" y="4517247"/>
            <a:ext cx="2019396" cy="1973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E6A7-57AF-43F0-923D-3F43E030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Dataset: ChestX-Ray14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EEB35-C193-4615-A51A-3B725AB5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" y="1767715"/>
            <a:ext cx="5671286" cy="33225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2841-CBD5-43D1-A70A-F3A010CCE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384" y="2121763"/>
            <a:ext cx="5129784" cy="3773010"/>
          </a:xfrm>
        </p:spPr>
        <p:txBody>
          <a:bodyPr>
            <a:normAutofit/>
          </a:bodyPr>
          <a:lstStyle/>
          <a:p>
            <a:r>
              <a:rPr lang="en-US" sz="2400" dirty="0"/>
              <a:t>Published by the NIH in the Conference on Computer Vision and Pattern Recognition (CVPR) 2017. </a:t>
            </a:r>
          </a:p>
          <a:p>
            <a:r>
              <a:rPr lang="en-US" sz="2400" dirty="0"/>
              <a:t>Contains 112,120 frontal CXRs representing 14 pathologies.</a:t>
            </a:r>
          </a:p>
          <a:p>
            <a:r>
              <a:rPr lang="en-US" sz="2400" dirty="0"/>
              <a:t>Labels for CXRs were automatically generated from radiology reports. </a:t>
            </a:r>
          </a:p>
          <a:p>
            <a:pPr lvl="1"/>
            <a:r>
              <a:rPr lang="en-US" sz="1800" dirty="0"/>
              <a:t>This is an example of “loose” labelling. </a:t>
            </a: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4BBC5-85EF-49BB-B655-E3EEA4855F10}"/>
              </a:ext>
            </a:extLst>
          </p:cNvPr>
          <p:cNvSpPr txBox="1"/>
          <p:nvPr/>
        </p:nvSpPr>
        <p:spPr>
          <a:xfrm>
            <a:off x="4483223" y="6488668"/>
            <a:ext cx="770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Wang, X. et al. (2017). Chestx-ray8: Hospital-scale chest x-ray database and benchmarks on weakly-supervised classification and localization of common thorax diseases. In CVPR.</a:t>
            </a:r>
          </a:p>
        </p:txBody>
      </p:sp>
    </p:spTree>
    <p:extLst>
      <p:ext uri="{BB962C8B-B14F-4D97-AF65-F5344CB8AC3E}">
        <p14:creationId xmlns:p14="http://schemas.microsoft.com/office/powerpoint/2010/main" val="114789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E6A7-57AF-43F0-923D-3F43E030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640263"/>
            <a:ext cx="51297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Dataset: ChestX-Ray14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EEB35-C193-4615-A51A-3B725AB5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" y="1767715"/>
            <a:ext cx="5671286" cy="33225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2841-CBD5-43D1-A70A-F3A010CCE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384" y="2121763"/>
            <a:ext cx="5129784" cy="37730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Published by the NIH in the Conference on Computer Vision and Pattern Recognition (CVPR) 2017. </a:t>
            </a:r>
          </a:p>
          <a:p>
            <a:r>
              <a:rPr lang="en-US" sz="2400" dirty="0"/>
              <a:t>Contains 112,120 frontal CXRs representing 14 pathologies.</a:t>
            </a:r>
          </a:p>
          <a:p>
            <a:r>
              <a:rPr lang="en-US" sz="2400" dirty="0">
                <a:solidFill>
                  <a:schemeClr val="bg2"/>
                </a:solidFill>
              </a:rPr>
              <a:t>Labels for CXRs were automatically generated from radiology reports. </a:t>
            </a:r>
          </a:p>
          <a:p>
            <a:pPr lvl="1"/>
            <a:r>
              <a:rPr lang="en-US" sz="1800" dirty="0">
                <a:solidFill>
                  <a:schemeClr val="bg2"/>
                </a:solidFill>
              </a:rPr>
              <a:t>This is an example of “loose” labelling. </a:t>
            </a:r>
          </a:p>
          <a:p>
            <a:endParaRPr lang="en-US" sz="1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B3382-86E4-4895-993D-A07D08E6FEB7}"/>
              </a:ext>
            </a:extLst>
          </p:cNvPr>
          <p:cNvSpPr txBox="1"/>
          <p:nvPr/>
        </p:nvSpPr>
        <p:spPr>
          <a:xfrm>
            <a:off x="4483223" y="6488668"/>
            <a:ext cx="770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Wang, X. et al. (2017). Chestx-ray8: Hospital-scale chest x-ray database and benchmarks on weakly-supervised classification and localization of common thorax diseases. In CVPR.</a:t>
            </a:r>
          </a:p>
        </p:txBody>
      </p:sp>
    </p:spTree>
    <p:extLst>
      <p:ext uri="{BB962C8B-B14F-4D97-AF65-F5344CB8AC3E}">
        <p14:creationId xmlns:p14="http://schemas.microsoft.com/office/powerpoint/2010/main" val="335370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-DIN">
      <a:majorFont>
        <a:latin typeface="D-DIN"/>
        <a:ea typeface=""/>
        <a:cs typeface=""/>
      </a:majorFont>
      <a:minorFont>
        <a:latin typeface="D-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1788</Words>
  <Application>Microsoft Office PowerPoint</Application>
  <PresentationFormat>Widescreen</PresentationFormat>
  <Paragraphs>472</Paragraphs>
  <Slides>58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D-DIN</vt:lpstr>
      <vt:lpstr>Office Theme</vt:lpstr>
      <vt:lpstr>CheXNet</vt:lpstr>
      <vt:lpstr>Schedule</vt:lpstr>
      <vt:lpstr>Schedule</vt:lpstr>
      <vt:lpstr>Background</vt:lpstr>
      <vt:lpstr>CheXNet – Big Picture</vt:lpstr>
      <vt:lpstr>Workflow</vt:lpstr>
      <vt:lpstr>Workflow</vt:lpstr>
      <vt:lpstr>Dataset: ChestX-Ray14</vt:lpstr>
      <vt:lpstr>Dataset: ChestX-Ray14</vt:lpstr>
      <vt:lpstr>Dataset: ChestX-Ray14</vt:lpstr>
      <vt:lpstr>Dataset: ChestX-Ray14</vt:lpstr>
      <vt:lpstr>Dataset: ChestX-Ray14</vt:lpstr>
      <vt:lpstr>Workflow</vt:lpstr>
      <vt:lpstr>Deep Learning – AI Model</vt:lpstr>
      <vt:lpstr>Deep Learning – AI Model</vt:lpstr>
      <vt:lpstr>Deep Learning – AI Model</vt:lpstr>
      <vt:lpstr>Deep Learning – AI Model</vt:lpstr>
      <vt:lpstr>Deep Learning – AI Model</vt:lpstr>
      <vt:lpstr>Deep Learning – AI Model</vt:lpstr>
      <vt:lpstr>Deep Learning – AI Model</vt:lpstr>
      <vt:lpstr>Deep Learning – AI Model</vt:lpstr>
      <vt:lpstr>CheXNet (DenseNet-121)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How do you train a DL model?</vt:lpstr>
      <vt:lpstr>Why do we have a validation set? </vt:lpstr>
      <vt:lpstr>Deep Learning - DEMO</vt:lpstr>
      <vt:lpstr>PowerPoint Presentation</vt:lpstr>
      <vt:lpstr>PowerPoint Presentation</vt:lpstr>
      <vt:lpstr>PowerPoint Presentation</vt:lpstr>
      <vt:lpstr>PowerPoint Presentation</vt:lpstr>
      <vt:lpstr>Results</vt:lpstr>
      <vt:lpstr>Important Points</vt:lpstr>
      <vt:lpstr>Discussion Questions: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CheXNet</dc:title>
  <dc:creator>Joseph Bae</dc:creator>
  <cp:lastModifiedBy>Joseph Bae</cp:lastModifiedBy>
  <cp:revision>13</cp:revision>
  <dcterms:created xsi:type="dcterms:W3CDTF">2022-03-30T22:17:04Z</dcterms:created>
  <dcterms:modified xsi:type="dcterms:W3CDTF">2022-04-06T20:11:23Z</dcterms:modified>
</cp:coreProperties>
</file>